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68" r:id="rId5"/>
    <p:sldId id="259" r:id="rId6"/>
    <p:sldId id="264" r:id="rId7"/>
    <p:sldId id="260" r:id="rId8"/>
    <p:sldId id="261" r:id="rId9"/>
    <p:sldId id="267" r:id="rId10"/>
    <p:sldId id="263" r:id="rId11"/>
    <p:sldId id="262" r:id="rId12"/>
    <p:sldId id="265" r:id="rId13"/>
    <p:sldId id="266" r:id="rId14"/>
  </p:sldIdLst>
  <p:sldSz cx="18288000" cy="10287000"/>
  <p:notesSz cx="6858000" cy="9144000"/>
  <p:embeddedFontLst>
    <p:embeddedFont>
      <p:font typeface="Barlow" pitchFamily="2" charset="77"/>
      <p:regular r:id="rId16"/>
      <p:bold r:id="rId17"/>
      <p:italic r:id="rId18"/>
      <p:boldItalic r:id="rId19"/>
    </p:embeddedFont>
    <p:embeddedFont>
      <p:font typeface="Barlow Medium" panose="020F0502020204030204" pitchFamily="34" charset="0"/>
      <p:regular r:id="rId20"/>
      <p:bold r:id="rId21"/>
      <p:italic r:id="rId22"/>
      <p:boldItalic r:id="rId23"/>
    </p:embeddedFont>
    <p:embeddedFont>
      <p:font typeface="Ubuntu" panose="020B0504030602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39"/>
    <p:restoredTop sz="94694"/>
  </p:normalViewPr>
  <p:slideViewPr>
    <p:cSldViewPr snapToGrid="0">
      <p:cViewPr varScale="1">
        <p:scale>
          <a:sx n="80" d="100"/>
          <a:sy n="80" d="100"/>
        </p:scale>
        <p:origin x="664" y="2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276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95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atta.travel/membership-directory.html?sort=alphabetical&amp;types=atta-for-actio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airtable.com/appkr1UQjo3CRFg1l/shrrx5NmbnHGEAme2?&amp;utm_campaign=Introducing+ATTA+for+Action+-+South+AFrica&amp;utm_medium=email" TargetMode="External"/><Relationship Id="rId4" Type="http://schemas.openxmlformats.org/officeDocument/2006/relationships/hyperlink" Target="https://atta.travel/membership-director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15118" b="-3319"/>
            </a:stretch>
          </a:blipFill>
          <a:ln>
            <a:noFill/>
          </a:ln>
        </p:spPr>
        <p:txBody>
          <a:bodyPr/>
          <a:lstStyle/>
          <a:p>
            <a:endParaRPr lang="en-US"/>
          </a:p>
        </p:txBody>
      </p:sp>
      <p:sp>
        <p:nvSpPr>
          <p:cNvPr id="85" name="Google Shape;85;p13"/>
          <p:cNvSpPr txBox="1"/>
          <p:nvPr/>
        </p:nvSpPr>
        <p:spPr>
          <a:xfrm>
            <a:off x="975188" y="6644705"/>
            <a:ext cx="16337624" cy="1904852"/>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10880" b="1" i="0" u="none" strike="noStrike" cap="none">
                <a:solidFill>
                  <a:srgbClr val="FFFFFF"/>
                </a:solidFill>
                <a:latin typeface="Ubuntu"/>
                <a:ea typeface="Ubuntu"/>
                <a:cs typeface="Ubuntu"/>
                <a:sym typeface="Ubuntu"/>
              </a:rPr>
              <a:t>ATTA FOR ACTION</a:t>
            </a:r>
            <a:endParaRPr/>
          </a:p>
        </p:txBody>
      </p:sp>
      <p:sp>
        <p:nvSpPr>
          <p:cNvPr id="86" name="Google Shape;86;p13"/>
          <p:cNvSpPr txBox="1"/>
          <p:nvPr/>
        </p:nvSpPr>
        <p:spPr>
          <a:xfrm>
            <a:off x="3471962" y="8478515"/>
            <a:ext cx="11344075" cy="499034"/>
          </a:xfrm>
          <a:prstGeom prst="rect">
            <a:avLst/>
          </a:prstGeom>
          <a:noFill/>
          <a:ln>
            <a:noFill/>
          </a:ln>
        </p:spPr>
        <p:txBody>
          <a:bodyPr spcFirstLastPara="1" wrap="square" lIns="0" tIns="0" rIns="0" bIns="0" anchor="t" anchorCtr="0">
            <a:spAutoFit/>
          </a:bodyPr>
          <a:lstStyle/>
          <a:p>
            <a:pPr marL="0" marR="0" lvl="0" indent="0" algn="ctr" rtl="0">
              <a:lnSpc>
                <a:spcPct val="140042"/>
              </a:lnSpc>
              <a:spcBef>
                <a:spcPts val="0"/>
              </a:spcBef>
              <a:spcAft>
                <a:spcPts val="0"/>
              </a:spcAft>
              <a:buNone/>
            </a:pPr>
            <a:r>
              <a:rPr lang="en-US" sz="2852" b="1" i="0" u="none" strike="noStrike" cap="none">
                <a:solidFill>
                  <a:srgbClr val="FFFFFF"/>
                </a:solidFill>
                <a:latin typeface="Ubuntu"/>
                <a:ea typeface="Ubuntu"/>
                <a:cs typeface="Ubuntu"/>
                <a:sym typeface="Ubuntu"/>
              </a:rPr>
              <a:t>A Conscious CommUNITY Collective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939"/>
        </a:solidFill>
        <a:effectLst/>
      </p:bgPr>
    </p:bg>
    <p:spTree>
      <p:nvGrpSpPr>
        <p:cNvPr id="1" name="Shape 269"/>
        <p:cNvGrpSpPr/>
        <p:nvPr/>
      </p:nvGrpSpPr>
      <p:grpSpPr>
        <a:xfrm>
          <a:off x="0" y="0"/>
          <a:ext cx="0" cy="0"/>
          <a:chOff x="0" y="0"/>
          <a:chExt cx="0" cy="0"/>
        </a:xfrm>
      </p:grpSpPr>
      <p:sp>
        <p:nvSpPr>
          <p:cNvPr id="270" name="Google Shape;270;p20"/>
          <p:cNvSpPr/>
          <p:nvPr/>
        </p:nvSpPr>
        <p:spPr>
          <a:xfrm>
            <a:off x="6237612" y="-1323440"/>
            <a:ext cx="12496800" cy="11925300"/>
          </a:xfrm>
          <a:custGeom>
            <a:avLst/>
            <a:gdLst/>
            <a:ahLst/>
            <a:cxnLst/>
            <a:rect l="l" t="t" r="r" b="b"/>
            <a:pathLst>
              <a:path w="12496800" h="11925300" extrusionOk="0">
                <a:moveTo>
                  <a:pt x="0" y="0"/>
                </a:moveTo>
                <a:lnTo>
                  <a:pt x="12496800" y="0"/>
                </a:lnTo>
                <a:lnTo>
                  <a:pt x="12496800" y="11925300"/>
                </a:lnTo>
                <a:lnTo>
                  <a:pt x="0" y="11925300"/>
                </a:lnTo>
                <a:lnTo>
                  <a:pt x="0" y="0"/>
                </a:lnTo>
                <a:close/>
              </a:path>
            </a:pathLst>
          </a:custGeom>
          <a:blipFill rotWithShape="1">
            <a:blip r:embed="rId3">
              <a:alphaModFix/>
            </a:blip>
            <a:stretch>
              <a:fillRect l="-43227"/>
            </a:stretch>
          </a:blipFill>
          <a:ln>
            <a:noFill/>
          </a:ln>
        </p:spPr>
        <p:txBody>
          <a:bodyPr/>
          <a:lstStyle/>
          <a:p>
            <a:endParaRPr lang="en-US"/>
          </a:p>
        </p:txBody>
      </p:sp>
      <p:sp>
        <p:nvSpPr>
          <p:cNvPr id="271" name="Google Shape;271;p20"/>
          <p:cNvSpPr/>
          <p:nvPr/>
        </p:nvSpPr>
        <p:spPr>
          <a:xfrm rot="-6460826">
            <a:off x="-4782731" y="369272"/>
            <a:ext cx="13792225" cy="11648084"/>
          </a:xfrm>
          <a:prstGeom prst="rect">
            <a:avLst/>
          </a:prstGeom>
          <a:solidFill>
            <a:srgbClr val="87B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0"/>
          <p:cNvSpPr txBox="1"/>
          <p:nvPr/>
        </p:nvSpPr>
        <p:spPr>
          <a:xfrm>
            <a:off x="207691" y="3822147"/>
            <a:ext cx="7240159" cy="5907386"/>
          </a:xfrm>
          <a:prstGeom prst="rect">
            <a:avLst/>
          </a:prstGeom>
          <a:noFill/>
          <a:ln>
            <a:noFill/>
          </a:ln>
        </p:spPr>
        <p:txBody>
          <a:bodyPr spcFirstLastPara="1" wrap="square" lIns="0" tIns="0" rIns="0" bIns="0" anchor="t" anchorCtr="0">
            <a:spAutoFit/>
          </a:bodyPr>
          <a:lstStyle/>
          <a:p>
            <a:pPr marL="0" marR="0" lvl="0" indent="0" algn="l" rtl="0">
              <a:lnSpc>
                <a:spcPct val="160025"/>
              </a:lnSpc>
              <a:spcBef>
                <a:spcPts val="0"/>
              </a:spcBef>
              <a:spcAft>
                <a:spcPts val="0"/>
              </a:spcAft>
              <a:buNone/>
            </a:pPr>
            <a:r>
              <a:rPr lang="en-US" sz="2399" b="0" i="0" u="none" strike="noStrike" cap="none" dirty="0">
                <a:solidFill>
                  <a:srgbClr val="FFFFFF"/>
                </a:solidFill>
                <a:latin typeface="Ubuntu"/>
                <a:ea typeface="Ubuntu"/>
                <a:cs typeface="Ubuntu"/>
                <a:sym typeface="Ubuntu"/>
              </a:rPr>
              <a:t>As an NGO, participating in ATTA for Action offers unique exposure to travelers and tourism businesses. Engage with industry leaders and brands, and forge impactful partnerships with a full ATTA membership for only £25 a year. </a:t>
            </a:r>
          </a:p>
          <a:p>
            <a:pPr marL="0" marR="0" lvl="0" indent="0" algn="l" rtl="0">
              <a:lnSpc>
                <a:spcPct val="160025"/>
              </a:lnSpc>
              <a:spcBef>
                <a:spcPts val="0"/>
              </a:spcBef>
              <a:spcAft>
                <a:spcPts val="0"/>
              </a:spcAft>
              <a:buNone/>
            </a:pPr>
            <a:endParaRPr lang="en-US" sz="2399" b="0" i="0" u="none" strike="noStrike" cap="none" dirty="0">
              <a:solidFill>
                <a:srgbClr val="FFFFFF"/>
              </a:solidFill>
              <a:latin typeface="Ubuntu"/>
              <a:ea typeface="Ubuntu"/>
              <a:cs typeface="Ubuntu"/>
              <a:sym typeface="Ubuntu"/>
            </a:endParaRPr>
          </a:p>
          <a:p>
            <a:pPr marL="0" marR="0" lvl="0" indent="0" algn="l" rtl="0">
              <a:lnSpc>
                <a:spcPct val="160025"/>
              </a:lnSpc>
              <a:spcBef>
                <a:spcPts val="0"/>
              </a:spcBef>
              <a:spcAft>
                <a:spcPts val="0"/>
              </a:spcAft>
              <a:buNone/>
            </a:pPr>
            <a:r>
              <a:rPr lang="en-US" sz="2399" dirty="0">
                <a:solidFill>
                  <a:srgbClr val="FFFFFF"/>
                </a:solidFill>
                <a:latin typeface="Ubuntu"/>
                <a:sym typeface="Ubuntu"/>
              </a:rPr>
              <a:t>Create exposure and network for products and services of these orgs to be introduced into operations and supply chain procurement solutions, hospitality and corporate gifting, trade shows </a:t>
            </a:r>
            <a:r>
              <a:rPr lang="en-US" sz="2399" dirty="0" err="1">
                <a:solidFill>
                  <a:srgbClr val="FFFFFF"/>
                </a:solidFill>
                <a:latin typeface="Ubuntu"/>
                <a:sym typeface="Ubuntu"/>
              </a:rPr>
              <a:t>etc</a:t>
            </a:r>
            <a:r>
              <a:rPr lang="en-US" sz="2399" dirty="0">
                <a:solidFill>
                  <a:srgbClr val="FFFFFF"/>
                </a:solidFill>
                <a:latin typeface="Ubuntu"/>
                <a:sym typeface="Ubuntu"/>
              </a:rPr>
              <a:t> </a:t>
            </a:r>
          </a:p>
        </p:txBody>
      </p:sp>
      <p:sp>
        <p:nvSpPr>
          <p:cNvPr id="273" name="Google Shape;273;p20"/>
          <p:cNvSpPr txBox="1"/>
          <p:nvPr/>
        </p:nvSpPr>
        <p:spPr>
          <a:xfrm>
            <a:off x="336028" y="1187580"/>
            <a:ext cx="7536641" cy="2634567"/>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US" sz="4000" b="1" i="0" u="none" strike="noStrike" cap="none" dirty="0">
                <a:solidFill>
                  <a:srgbClr val="FFFFFF"/>
                </a:solidFill>
                <a:latin typeface="Ubuntu"/>
                <a:ea typeface="Ubuntu"/>
                <a:cs typeface="Ubuntu"/>
                <a:sym typeface="Ubuntu"/>
              </a:rPr>
              <a:t>THE PARTNERSHIP OPPORTUNITY FOR NOT-FOR-PROFIT ORGANIZATIONS </a:t>
            </a:r>
            <a:endParaRPr sz="4000" dirty="0"/>
          </a:p>
          <a:p>
            <a:pPr marL="0" marR="0" lvl="0" indent="0" algn="l" rtl="0">
              <a:lnSpc>
                <a:spcPct val="107000"/>
              </a:lnSpc>
              <a:spcBef>
                <a:spcPts val="0"/>
              </a:spcBef>
              <a:spcAft>
                <a:spcPts val="0"/>
              </a:spcAft>
              <a:buNone/>
            </a:pPr>
            <a:r>
              <a:rPr lang="en-US" sz="4000" b="1" i="0" u="none" strike="noStrike" cap="none" dirty="0">
                <a:solidFill>
                  <a:srgbClr val="FFFFFF"/>
                </a:solidFill>
                <a:latin typeface="Ubuntu"/>
                <a:ea typeface="Ubuntu"/>
                <a:cs typeface="Ubuntu"/>
                <a:sym typeface="Ubuntu"/>
              </a:rPr>
              <a:t>AND PROJECTS:</a:t>
            </a:r>
            <a:endParaRPr sz="4000" dirty="0"/>
          </a:p>
        </p:txBody>
      </p:sp>
      <p:sp>
        <p:nvSpPr>
          <p:cNvPr id="274" name="Google Shape;274;p20"/>
          <p:cNvSpPr txBox="1"/>
          <p:nvPr/>
        </p:nvSpPr>
        <p:spPr>
          <a:xfrm>
            <a:off x="16566629" y="149272"/>
            <a:ext cx="1385343" cy="1038308"/>
          </a:xfrm>
          <a:prstGeom prst="rect">
            <a:avLst/>
          </a:prstGeom>
          <a:noFill/>
          <a:ln>
            <a:noFill/>
          </a:ln>
        </p:spPr>
        <p:txBody>
          <a:bodyPr spcFirstLastPara="1" wrap="square" lIns="0" tIns="0" rIns="0" bIns="0" anchor="t" anchorCtr="0">
            <a:spAutoFit/>
          </a:bodyPr>
          <a:lstStyle/>
          <a:p>
            <a:pPr marL="0" marR="0" lvl="0" indent="0" algn="ctr" rtl="0">
              <a:lnSpc>
                <a:spcPct val="4663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939"/>
        </a:solidFill>
        <a:effectLst/>
      </p:bgPr>
    </p:bg>
    <p:spTree>
      <p:nvGrpSpPr>
        <p:cNvPr id="1" name="Shape 261"/>
        <p:cNvGrpSpPr/>
        <p:nvPr/>
      </p:nvGrpSpPr>
      <p:grpSpPr>
        <a:xfrm>
          <a:off x="0" y="0"/>
          <a:ext cx="0" cy="0"/>
          <a:chOff x="0" y="0"/>
          <a:chExt cx="0" cy="0"/>
        </a:xfrm>
      </p:grpSpPr>
      <p:sp>
        <p:nvSpPr>
          <p:cNvPr id="262" name="Google Shape;262;p19"/>
          <p:cNvSpPr txBox="1"/>
          <p:nvPr/>
        </p:nvSpPr>
        <p:spPr>
          <a:xfrm>
            <a:off x="9682843" y="1176501"/>
            <a:ext cx="8272777" cy="8941294"/>
          </a:xfrm>
          <a:prstGeom prst="rect">
            <a:avLst/>
          </a:prstGeom>
          <a:noFill/>
          <a:ln>
            <a:noFill/>
          </a:ln>
        </p:spPr>
        <p:txBody>
          <a:bodyPr spcFirstLastPara="1" wrap="square" lIns="0" tIns="0" rIns="0" bIns="0" anchor="t" anchorCtr="0">
            <a:spAutoFit/>
          </a:bodyPr>
          <a:lstStyle/>
          <a:p>
            <a:pPr marL="518160" marR="0" lvl="1" indent="-259079" algn="l" rtl="0">
              <a:lnSpc>
                <a:spcPct val="165958"/>
              </a:lnSpc>
              <a:spcBef>
                <a:spcPts val="0"/>
              </a:spcBef>
              <a:spcAft>
                <a:spcPts val="0"/>
              </a:spcAft>
              <a:buClr>
                <a:srgbClr val="FEFFFE"/>
              </a:buClr>
              <a:buSzPts val="2400"/>
              <a:buFont typeface="Arial"/>
              <a:buChar char="•"/>
            </a:pPr>
            <a:r>
              <a:rPr lang="en-US" sz="2400" b="0" i="0" u="none" strike="noStrike" cap="none" dirty="0">
                <a:solidFill>
                  <a:srgbClr val="FEFFFE"/>
                </a:solidFill>
                <a:latin typeface="Ubuntu"/>
                <a:ea typeface="Ubuntu"/>
                <a:cs typeface="Ubuntu"/>
                <a:sym typeface="Ubuntu"/>
              </a:rPr>
              <a:t>Competitive advantage through transparent and tangible demonstrated sustainable impact.  Incorporate on website / itineraries</a:t>
            </a:r>
            <a:r>
              <a:rPr lang="en-US" sz="2400" dirty="0">
                <a:solidFill>
                  <a:srgbClr val="FEFFFE"/>
                </a:solidFill>
                <a:latin typeface="Ubuntu"/>
                <a:ea typeface="Ubuntu"/>
                <a:cs typeface="Ubuntu"/>
                <a:sym typeface="Ubuntu"/>
              </a:rPr>
              <a:t> – use of AFA logo</a:t>
            </a:r>
            <a:endParaRPr lang="en-US" dirty="0">
              <a:ea typeface="Ubuntu"/>
            </a:endParaRPr>
          </a:p>
          <a:p>
            <a:pPr marL="518160" marR="0" lvl="1" indent="-259079" algn="l" rtl="0">
              <a:lnSpc>
                <a:spcPct val="165958"/>
              </a:lnSpc>
              <a:spcBef>
                <a:spcPts val="0"/>
              </a:spcBef>
              <a:spcAft>
                <a:spcPts val="0"/>
              </a:spcAft>
              <a:buClr>
                <a:srgbClr val="FEFFFE"/>
              </a:buClr>
              <a:buSzPts val="2400"/>
              <a:buFont typeface="Arial"/>
              <a:buChar char="•"/>
            </a:pPr>
            <a:endParaRPr sz="2400" b="0" i="0" u="none" strike="noStrike" cap="none" dirty="0">
              <a:solidFill>
                <a:srgbClr val="FEFFFE"/>
              </a:solidFill>
              <a:latin typeface="Ubuntu"/>
              <a:ea typeface="Ubuntu"/>
              <a:cs typeface="Ubuntu"/>
              <a:sym typeface="Ubuntu"/>
            </a:endParaRPr>
          </a:p>
          <a:p>
            <a:pPr marL="518160" marR="0" lvl="1" indent="-259079" algn="l" rtl="0">
              <a:lnSpc>
                <a:spcPct val="165958"/>
              </a:lnSpc>
              <a:spcBef>
                <a:spcPts val="0"/>
              </a:spcBef>
              <a:spcAft>
                <a:spcPts val="0"/>
              </a:spcAft>
              <a:buClr>
                <a:srgbClr val="FEFFFE"/>
              </a:buClr>
              <a:buSzPts val="2400"/>
              <a:buFont typeface="Arial"/>
              <a:buChar char="•"/>
            </a:pPr>
            <a:r>
              <a:rPr lang="en-US" sz="2400" b="0" i="0" u="none" strike="noStrike" cap="none" dirty="0">
                <a:solidFill>
                  <a:srgbClr val="FEFFFE"/>
                </a:solidFill>
                <a:latin typeface="Ubuntu"/>
                <a:ea typeface="Ubuntu"/>
                <a:cs typeface="Ubuntu"/>
                <a:sym typeface="Ubuntu"/>
              </a:rPr>
              <a:t>Creating deeper connections and awareness with travelers to the places they visit</a:t>
            </a:r>
            <a:endParaRPr dirty="0"/>
          </a:p>
          <a:p>
            <a:pPr marL="0" marR="0" lvl="0" indent="0" algn="l" rtl="0">
              <a:lnSpc>
                <a:spcPct val="165958"/>
              </a:lnSpc>
              <a:spcBef>
                <a:spcPts val="0"/>
              </a:spcBef>
              <a:spcAft>
                <a:spcPts val="0"/>
              </a:spcAft>
              <a:buNone/>
            </a:pPr>
            <a:endParaRPr sz="2400" b="0" i="0" u="none" strike="noStrike" cap="none" dirty="0">
              <a:solidFill>
                <a:srgbClr val="FEFFFE"/>
              </a:solidFill>
              <a:latin typeface="Ubuntu"/>
              <a:ea typeface="Ubuntu"/>
              <a:cs typeface="Ubuntu"/>
              <a:sym typeface="Ubuntu"/>
            </a:endParaRPr>
          </a:p>
          <a:p>
            <a:pPr marL="518160" marR="0" lvl="1" indent="-259079" algn="l" rtl="0">
              <a:lnSpc>
                <a:spcPct val="165958"/>
              </a:lnSpc>
              <a:spcBef>
                <a:spcPts val="0"/>
              </a:spcBef>
              <a:spcAft>
                <a:spcPts val="0"/>
              </a:spcAft>
              <a:buClr>
                <a:srgbClr val="FEFFFE"/>
              </a:buClr>
              <a:buSzPts val="2400"/>
              <a:buFont typeface="Arial"/>
              <a:buChar char="•"/>
            </a:pPr>
            <a:r>
              <a:rPr lang="en-US" sz="2400" b="0" i="0" u="none" strike="noStrike" cap="none" dirty="0">
                <a:solidFill>
                  <a:srgbClr val="FEFFFE"/>
                </a:solidFill>
                <a:latin typeface="Ubuntu"/>
                <a:ea typeface="Ubuntu"/>
                <a:cs typeface="Ubuntu"/>
                <a:sym typeface="Ubuntu"/>
              </a:rPr>
              <a:t>Easy open-source industry access to high impacted, vetted organisations across Africa </a:t>
            </a:r>
            <a:endParaRPr dirty="0"/>
          </a:p>
          <a:p>
            <a:pPr marL="0" marR="0" lvl="0" indent="0" algn="l" rtl="0">
              <a:lnSpc>
                <a:spcPct val="165958"/>
              </a:lnSpc>
              <a:spcBef>
                <a:spcPts val="0"/>
              </a:spcBef>
              <a:spcAft>
                <a:spcPts val="0"/>
              </a:spcAft>
              <a:buNone/>
            </a:pPr>
            <a:endParaRPr sz="2400" b="0" i="0" u="none" strike="noStrike" cap="none" dirty="0">
              <a:solidFill>
                <a:srgbClr val="FEFFFE"/>
              </a:solidFill>
              <a:latin typeface="Ubuntu"/>
              <a:ea typeface="Ubuntu"/>
              <a:cs typeface="Ubuntu"/>
              <a:sym typeface="Ubuntu"/>
            </a:endParaRPr>
          </a:p>
          <a:p>
            <a:pPr marL="518160" marR="0" lvl="1" indent="-259079" algn="l" rtl="0">
              <a:lnSpc>
                <a:spcPct val="165958"/>
              </a:lnSpc>
              <a:spcBef>
                <a:spcPts val="0"/>
              </a:spcBef>
              <a:spcAft>
                <a:spcPts val="0"/>
              </a:spcAft>
              <a:buClr>
                <a:srgbClr val="FEFFFE"/>
              </a:buClr>
              <a:buSzPts val="2400"/>
              <a:buFont typeface="Arial"/>
              <a:buChar char="•"/>
            </a:pPr>
            <a:r>
              <a:rPr lang="en-US" sz="2400" dirty="0">
                <a:solidFill>
                  <a:srgbClr val="FEFFFE"/>
                </a:solidFill>
                <a:latin typeface="Ubuntu"/>
                <a:ea typeface="Ubuntu"/>
                <a:cs typeface="Ubuntu"/>
                <a:sym typeface="Ubuntu"/>
              </a:rPr>
              <a:t>A</a:t>
            </a:r>
            <a:r>
              <a:rPr lang="en-US" sz="2400" b="0" i="0" u="none" strike="noStrike" cap="none" dirty="0">
                <a:solidFill>
                  <a:srgbClr val="FEFFFE"/>
                </a:solidFill>
                <a:latin typeface="Ubuntu"/>
                <a:ea typeface="Ubuntu"/>
                <a:cs typeface="Ubuntu"/>
                <a:sym typeface="Ubuntu"/>
              </a:rPr>
              <a:t>ddress EU CSRD social impact reporting </a:t>
            </a:r>
          </a:p>
          <a:p>
            <a:pPr marL="518160" marR="0" lvl="1" indent="-259079" algn="l" rtl="0">
              <a:lnSpc>
                <a:spcPct val="165958"/>
              </a:lnSpc>
              <a:spcBef>
                <a:spcPts val="0"/>
              </a:spcBef>
              <a:spcAft>
                <a:spcPts val="0"/>
              </a:spcAft>
              <a:buClr>
                <a:srgbClr val="FEFFFE"/>
              </a:buClr>
              <a:buSzPts val="2400"/>
              <a:buFont typeface="Arial"/>
              <a:buChar char="•"/>
            </a:pPr>
            <a:endParaRPr dirty="0"/>
          </a:p>
          <a:p>
            <a:pPr marL="518160" marR="0" lvl="1" indent="-259079" algn="l" rtl="0">
              <a:lnSpc>
                <a:spcPct val="165958"/>
              </a:lnSpc>
              <a:spcBef>
                <a:spcPts val="0"/>
              </a:spcBef>
              <a:spcAft>
                <a:spcPts val="0"/>
              </a:spcAft>
              <a:buClr>
                <a:srgbClr val="FEFFFE"/>
              </a:buClr>
              <a:buSzPts val="2400"/>
              <a:buFont typeface="Arial"/>
              <a:buChar char="•"/>
            </a:pPr>
            <a:r>
              <a:rPr lang="en-US" sz="2400" b="0" i="0" u="none" strike="noStrike" cap="none" dirty="0">
                <a:solidFill>
                  <a:srgbClr val="FEFFFE"/>
                </a:solidFill>
                <a:latin typeface="Ubuntu"/>
                <a:ea typeface="Ubuntu"/>
                <a:cs typeface="Ubuntu"/>
                <a:sym typeface="Ubuntu"/>
              </a:rPr>
              <a:t>Contributing to a philanthropic community partnership with far-reaching positive impacts, reducing conflict and genuinely supporting people and places</a:t>
            </a:r>
            <a:endParaRPr dirty="0"/>
          </a:p>
        </p:txBody>
      </p:sp>
      <p:sp>
        <p:nvSpPr>
          <p:cNvPr id="263" name="Google Shape;263;p19"/>
          <p:cNvSpPr txBox="1"/>
          <p:nvPr/>
        </p:nvSpPr>
        <p:spPr>
          <a:xfrm>
            <a:off x="10081144" y="334136"/>
            <a:ext cx="6915150" cy="823302"/>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US" sz="5000" b="1" i="0" u="none" strike="noStrike" cap="none" dirty="0">
                <a:solidFill>
                  <a:srgbClr val="FFFFFF"/>
                </a:solidFill>
                <a:latin typeface="Ubuntu"/>
                <a:ea typeface="Ubuntu"/>
                <a:cs typeface="Ubuntu"/>
                <a:sym typeface="Ubuntu"/>
              </a:rPr>
              <a:t>B</a:t>
            </a:r>
            <a:r>
              <a:rPr lang="en-US" sz="5000" b="1" dirty="0">
                <a:solidFill>
                  <a:srgbClr val="FFFFFF"/>
                </a:solidFill>
                <a:latin typeface="Ubuntu"/>
                <a:ea typeface="Ubuntu"/>
                <a:cs typeface="Ubuntu"/>
                <a:sym typeface="Ubuntu"/>
              </a:rPr>
              <a:t>USINESS </a:t>
            </a:r>
            <a:r>
              <a:rPr lang="en-US" sz="5000" b="1" i="0" u="none" strike="noStrike" cap="none" dirty="0">
                <a:solidFill>
                  <a:srgbClr val="FFFFFF"/>
                </a:solidFill>
                <a:latin typeface="Ubuntu"/>
                <a:ea typeface="Ubuntu"/>
                <a:cs typeface="Ubuntu"/>
                <a:sym typeface="Ubuntu"/>
              </a:rPr>
              <a:t>BENEFITS:</a:t>
            </a:r>
            <a:endParaRPr dirty="0"/>
          </a:p>
        </p:txBody>
      </p:sp>
      <p:sp>
        <p:nvSpPr>
          <p:cNvPr id="264" name="Google Shape;264;p19"/>
          <p:cNvSpPr/>
          <p:nvPr/>
        </p:nvSpPr>
        <p:spPr>
          <a:xfrm>
            <a:off x="0" y="0"/>
            <a:ext cx="9144000" cy="10287000"/>
          </a:xfrm>
          <a:custGeom>
            <a:avLst/>
            <a:gdLst/>
            <a:ahLst/>
            <a:cxnLst/>
            <a:rect l="l" t="t" r="r" b="b"/>
            <a:pathLst>
              <a:path w="9144000" h="10287000" extrusionOk="0">
                <a:moveTo>
                  <a:pt x="0" y="0"/>
                </a:moveTo>
                <a:lnTo>
                  <a:pt x="9144000" y="0"/>
                </a:lnTo>
                <a:lnTo>
                  <a:pt x="9144000" y="10287000"/>
                </a:lnTo>
                <a:lnTo>
                  <a:pt x="0" y="10287000"/>
                </a:lnTo>
                <a:lnTo>
                  <a:pt x="0" y="0"/>
                </a:lnTo>
                <a:close/>
              </a:path>
            </a:pathLst>
          </a:custGeom>
          <a:blipFill rotWithShape="1">
            <a:blip r:embed="rId3">
              <a:alphaModFix/>
            </a:blip>
            <a:stretch>
              <a:fillRect l="-41552" r="-47777" b="-2239"/>
            </a:stretch>
          </a:blipFill>
          <a:ln>
            <a:noFill/>
          </a:ln>
        </p:spPr>
        <p:txBody>
          <a:bodyPr/>
          <a:lstStyle/>
          <a:p>
            <a:endParaRPr lang="en-US"/>
          </a:p>
        </p:txBody>
      </p:sp>
      <p:sp>
        <p:nvSpPr>
          <p:cNvPr id="265" name="Google Shape;265;p19"/>
          <p:cNvSpPr txBox="1"/>
          <p:nvPr/>
        </p:nvSpPr>
        <p:spPr>
          <a:xfrm>
            <a:off x="16532212" y="212497"/>
            <a:ext cx="1454176" cy="1038308"/>
          </a:xfrm>
          <a:prstGeom prst="rect">
            <a:avLst/>
          </a:prstGeom>
          <a:noFill/>
          <a:ln>
            <a:noFill/>
          </a:ln>
        </p:spPr>
        <p:txBody>
          <a:bodyPr spcFirstLastPara="1" wrap="square" lIns="0" tIns="0" rIns="0" bIns="0" anchor="t" anchorCtr="0">
            <a:spAutoFit/>
          </a:bodyPr>
          <a:lstStyle/>
          <a:p>
            <a:pPr marL="0" marR="0" lvl="0" indent="0" algn="ctr" rtl="0">
              <a:lnSpc>
                <a:spcPct val="4663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939"/>
        </a:solidFill>
        <a:effectLst/>
      </p:bgPr>
    </p:bg>
    <p:spTree>
      <p:nvGrpSpPr>
        <p:cNvPr id="1" name="Shape 287"/>
        <p:cNvGrpSpPr/>
        <p:nvPr/>
      </p:nvGrpSpPr>
      <p:grpSpPr>
        <a:xfrm>
          <a:off x="0" y="0"/>
          <a:ext cx="0" cy="0"/>
          <a:chOff x="0" y="0"/>
          <a:chExt cx="0" cy="0"/>
        </a:xfrm>
      </p:grpSpPr>
      <p:sp>
        <p:nvSpPr>
          <p:cNvPr id="288" name="Google Shape;288;p22"/>
          <p:cNvSpPr/>
          <p:nvPr/>
        </p:nvSpPr>
        <p:spPr>
          <a:xfrm>
            <a:off x="0" y="0"/>
            <a:ext cx="9144000" cy="10287000"/>
          </a:xfrm>
          <a:custGeom>
            <a:avLst/>
            <a:gdLst/>
            <a:ahLst/>
            <a:cxnLst/>
            <a:rect l="l" t="t" r="r" b="b"/>
            <a:pathLst>
              <a:path w="9144000" h="10287000" extrusionOk="0">
                <a:moveTo>
                  <a:pt x="0" y="0"/>
                </a:moveTo>
                <a:lnTo>
                  <a:pt x="9144000" y="0"/>
                </a:lnTo>
                <a:lnTo>
                  <a:pt x="9144000" y="10287000"/>
                </a:lnTo>
                <a:lnTo>
                  <a:pt x="0" y="10287000"/>
                </a:lnTo>
                <a:lnTo>
                  <a:pt x="0" y="0"/>
                </a:lnTo>
                <a:close/>
              </a:path>
            </a:pathLst>
          </a:custGeom>
          <a:blipFill rotWithShape="1">
            <a:blip r:embed="rId3">
              <a:alphaModFix/>
            </a:blip>
            <a:stretch>
              <a:fillRect l="-58228" r="-12219"/>
            </a:stretch>
          </a:blipFill>
          <a:ln>
            <a:noFill/>
          </a:ln>
        </p:spPr>
        <p:txBody>
          <a:bodyPr/>
          <a:lstStyle/>
          <a:p>
            <a:endParaRPr lang="en-US"/>
          </a:p>
        </p:txBody>
      </p:sp>
      <p:sp>
        <p:nvSpPr>
          <p:cNvPr id="289" name="Google Shape;289;p22"/>
          <p:cNvSpPr txBox="1"/>
          <p:nvPr/>
        </p:nvSpPr>
        <p:spPr>
          <a:xfrm>
            <a:off x="9384632" y="616313"/>
            <a:ext cx="8370387" cy="9667775"/>
          </a:xfrm>
          <a:prstGeom prst="rect">
            <a:avLst/>
          </a:prstGeom>
          <a:noFill/>
          <a:ln>
            <a:noFill/>
          </a:ln>
        </p:spPr>
        <p:txBody>
          <a:bodyPr spcFirstLastPara="1" wrap="square" lIns="0" tIns="0" rIns="0" bIns="0" anchor="t" anchorCtr="0">
            <a:spAutoFit/>
          </a:bodyPr>
          <a:lstStyle/>
          <a:p>
            <a:pPr marL="0" marR="0" lvl="0" indent="0" algn="l" rtl="0">
              <a:lnSpc>
                <a:spcPct val="205333"/>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518160" marR="0" lvl="1" indent="-259079" algn="l" rtl="0">
              <a:lnSpc>
                <a:spcPct val="154000"/>
              </a:lnSpc>
              <a:spcBef>
                <a:spcPts val="0"/>
              </a:spcBef>
              <a:spcAft>
                <a:spcPts val="0"/>
              </a:spcAft>
              <a:buClr>
                <a:srgbClr val="FFFFFF"/>
              </a:buClr>
              <a:buSzPts val="2400"/>
              <a:buFont typeface="Arial"/>
              <a:buChar char="•"/>
            </a:pPr>
            <a:r>
              <a:rPr lang="en-US" sz="2400" dirty="0">
                <a:solidFill>
                  <a:srgbClr val="FFFFFF"/>
                </a:solidFill>
                <a:latin typeface="Ubuntu"/>
                <a:ea typeface="Ubuntu"/>
                <a:cs typeface="Ubuntu"/>
                <a:sym typeface="Ubuntu"/>
              </a:rPr>
              <a:t>H</a:t>
            </a:r>
            <a:r>
              <a:rPr lang="en-US" sz="2400" b="0" i="0" u="none" strike="noStrike" cap="none" dirty="0">
                <a:solidFill>
                  <a:srgbClr val="FFFFFF"/>
                </a:solidFill>
                <a:latin typeface="Ubuntu"/>
                <a:ea typeface="Ubuntu"/>
                <a:cs typeface="Ubuntu"/>
                <a:sym typeface="Ubuntu"/>
              </a:rPr>
              <a:t>igh impact and measurable support for economic empowerment and community development</a:t>
            </a:r>
            <a:endParaRPr lang="en-US" dirty="0"/>
          </a:p>
          <a:p>
            <a:pPr marL="0" marR="0" lvl="0" indent="0" algn="l" rtl="0">
              <a:lnSpc>
                <a:spcPct val="154000"/>
              </a:lnSpc>
              <a:spcBef>
                <a:spcPts val="0"/>
              </a:spcBef>
              <a:spcAft>
                <a:spcPts val="0"/>
              </a:spcAft>
              <a:buNone/>
            </a:pPr>
            <a:endParaRPr sz="2400" b="0" i="0" u="none" strike="noStrike" cap="none" dirty="0">
              <a:solidFill>
                <a:srgbClr val="FFFFFF"/>
              </a:solidFill>
              <a:latin typeface="Ubuntu"/>
              <a:ea typeface="Ubuntu"/>
              <a:cs typeface="Ubuntu"/>
              <a:sym typeface="Ubuntu"/>
            </a:endParaRPr>
          </a:p>
          <a:p>
            <a:pPr marL="518160" marR="0" lvl="1" indent="-259079" algn="l" rtl="0">
              <a:lnSpc>
                <a:spcPct val="154000"/>
              </a:lnSpc>
              <a:spcBef>
                <a:spcPts val="0"/>
              </a:spcBef>
              <a:spcAft>
                <a:spcPts val="0"/>
              </a:spcAft>
              <a:buClr>
                <a:srgbClr val="FFFFFF"/>
              </a:buClr>
              <a:buSzPts val="2400"/>
              <a:buFont typeface="Arial"/>
              <a:buChar char="•"/>
            </a:pPr>
            <a:r>
              <a:rPr lang="en-US" sz="2400" b="0" i="0" u="none" strike="noStrike" cap="none" dirty="0">
                <a:solidFill>
                  <a:srgbClr val="FFFFFF"/>
                </a:solidFill>
                <a:latin typeface="Ubuntu"/>
                <a:ea typeface="Ubuntu"/>
                <a:cs typeface="Ubuntu"/>
                <a:sym typeface="Ubuntu"/>
              </a:rPr>
              <a:t>Increased opportunities for </a:t>
            </a:r>
            <a:r>
              <a:rPr lang="en-US" sz="2400" dirty="0">
                <a:solidFill>
                  <a:srgbClr val="FFFFFF"/>
                </a:solidFill>
                <a:latin typeface="Ubuntu"/>
                <a:ea typeface="Ubuntu"/>
                <a:cs typeface="Ubuntu"/>
                <a:sym typeface="Ubuntu"/>
              </a:rPr>
              <a:t>economic development through supply chain procurement solutions – certification and impact reporting requirements</a:t>
            </a:r>
            <a:endParaRPr dirty="0"/>
          </a:p>
          <a:p>
            <a:pPr marL="0" marR="0" lvl="0" indent="0" algn="l" rtl="0">
              <a:lnSpc>
                <a:spcPct val="154000"/>
              </a:lnSpc>
              <a:spcBef>
                <a:spcPts val="0"/>
              </a:spcBef>
              <a:spcAft>
                <a:spcPts val="0"/>
              </a:spcAft>
              <a:buNone/>
            </a:pPr>
            <a:endParaRPr sz="2400" b="0" i="0" u="none" strike="noStrike" cap="none" dirty="0">
              <a:solidFill>
                <a:srgbClr val="FFFFFF"/>
              </a:solidFill>
              <a:latin typeface="Ubuntu"/>
              <a:ea typeface="Ubuntu"/>
              <a:cs typeface="Ubuntu"/>
              <a:sym typeface="Ubuntu"/>
            </a:endParaRPr>
          </a:p>
          <a:p>
            <a:pPr marL="518160" marR="0" lvl="1" indent="-259079" algn="l" rtl="0">
              <a:lnSpc>
                <a:spcPct val="154000"/>
              </a:lnSpc>
              <a:spcBef>
                <a:spcPts val="0"/>
              </a:spcBef>
              <a:spcAft>
                <a:spcPts val="0"/>
              </a:spcAft>
              <a:buClr>
                <a:srgbClr val="FFFFFF"/>
              </a:buClr>
              <a:buSzPts val="2400"/>
              <a:buFont typeface="Arial"/>
              <a:buChar char="•"/>
            </a:pPr>
            <a:r>
              <a:rPr lang="en-US" sz="2400" b="0" i="0" u="none" strike="noStrike" cap="none" dirty="0">
                <a:solidFill>
                  <a:srgbClr val="FFFFFF"/>
                </a:solidFill>
                <a:latin typeface="Ubuntu"/>
                <a:ea typeface="Ubuntu"/>
                <a:cs typeface="Ubuntu"/>
                <a:sym typeface="Ubuntu"/>
              </a:rPr>
              <a:t>Gain valuable access to travelers and tourism business f raising vital public awareness and financial support – advocating climate / social justice</a:t>
            </a:r>
            <a:endParaRPr dirty="0"/>
          </a:p>
          <a:p>
            <a:pPr marL="0" marR="0" lvl="0" indent="0" algn="l" rtl="0">
              <a:lnSpc>
                <a:spcPct val="154000"/>
              </a:lnSpc>
              <a:spcBef>
                <a:spcPts val="0"/>
              </a:spcBef>
              <a:spcAft>
                <a:spcPts val="0"/>
              </a:spcAft>
              <a:buNone/>
            </a:pPr>
            <a:endParaRPr sz="2400" b="0" i="0" u="none" strike="noStrike" cap="none" dirty="0">
              <a:solidFill>
                <a:srgbClr val="FFFFFF"/>
              </a:solidFill>
              <a:latin typeface="Ubuntu"/>
              <a:ea typeface="Ubuntu"/>
              <a:cs typeface="Ubuntu"/>
              <a:sym typeface="Ubuntu"/>
            </a:endParaRPr>
          </a:p>
          <a:p>
            <a:pPr marL="518160" marR="0" lvl="1" indent="-259079" algn="l" rtl="0">
              <a:lnSpc>
                <a:spcPct val="154000"/>
              </a:lnSpc>
              <a:spcBef>
                <a:spcPts val="0"/>
              </a:spcBef>
              <a:spcAft>
                <a:spcPts val="0"/>
              </a:spcAft>
              <a:buClr>
                <a:srgbClr val="FFFFFF"/>
              </a:buClr>
              <a:buSzPts val="2400"/>
              <a:buFont typeface="Arial"/>
              <a:buChar char="•"/>
            </a:pPr>
            <a:r>
              <a:rPr lang="en-US" sz="2400" dirty="0">
                <a:solidFill>
                  <a:srgbClr val="FFFFFF"/>
                </a:solidFill>
                <a:latin typeface="Ubuntu"/>
                <a:ea typeface="Ubuntu"/>
                <a:cs typeface="Ubuntu"/>
                <a:sym typeface="Ubuntu"/>
              </a:rPr>
              <a:t>Collaboration, sharing of best practices with </a:t>
            </a:r>
            <a:r>
              <a:rPr lang="en-US" sz="2400" b="0" i="0" u="none" strike="noStrike" cap="none" dirty="0">
                <a:solidFill>
                  <a:srgbClr val="FFFFFF"/>
                </a:solidFill>
                <a:latin typeface="Ubuntu"/>
                <a:ea typeface="Ubuntu"/>
                <a:cs typeface="Ubuntu"/>
                <a:sym typeface="Ubuntu"/>
              </a:rPr>
              <a:t>similar organizations in your field throughout Africa </a:t>
            </a:r>
            <a:endParaRPr dirty="0"/>
          </a:p>
          <a:p>
            <a:pPr marL="0" marR="0" lvl="0" indent="0" algn="l" rtl="0">
              <a:lnSpc>
                <a:spcPct val="154000"/>
              </a:lnSpc>
              <a:spcBef>
                <a:spcPts val="0"/>
              </a:spcBef>
              <a:spcAft>
                <a:spcPts val="0"/>
              </a:spcAft>
              <a:buNone/>
            </a:pPr>
            <a:endParaRPr sz="2400" b="0" i="0" u="none" strike="noStrike" cap="none" dirty="0">
              <a:solidFill>
                <a:srgbClr val="FFFFFF"/>
              </a:solidFill>
              <a:latin typeface="Ubuntu"/>
              <a:ea typeface="Ubuntu"/>
              <a:cs typeface="Ubuntu"/>
              <a:sym typeface="Ubuntu"/>
            </a:endParaRPr>
          </a:p>
          <a:p>
            <a:pPr marL="518160" marR="0" lvl="1" indent="-259079" algn="l" rtl="0">
              <a:lnSpc>
                <a:spcPct val="154000"/>
              </a:lnSpc>
              <a:spcBef>
                <a:spcPts val="0"/>
              </a:spcBef>
              <a:spcAft>
                <a:spcPts val="0"/>
              </a:spcAft>
              <a:buClr>
                <a:srgbClr val="FFFFFF"/>
              </a:buClr>
              <a:buSzPts val="2400"/>
              <a:buFont typeface="Arial"/>
              <a:buChar char="•"/>
            </a:pPr>
            <a:r>
              <a:rPr lang="en-US" sz="2400" b="0" i="0" u="none" strike="noStrike" cap="none" dirty="0">
                <a:solidFill>
                  <a:srgbClr val="FFFFFF"/>
                </a:solidFill>
                <a:latin typeface="Ubuntu"/>
                <a:ea typeface="Ubuntu"/>
                <a:cs typeface="Ubuntu"/>
                <a:sym typeface="Ubuntu"/>
              </a:rPr>
              <a:t>Access to resources and tools to support sustainable projects and development, funding, fiscal partners </a:t>
            </a:r>
            <a:endParaRPr dirty="0"/>
          </a:p>
        </p:txBody>
      </p:sp>
      <p:sp>
        <p:nvSpPr>
          <p:cNvPr id="290" name="Google Shape;290;p22"/>
          <p:cNvSpPr txBox="1"/>
          <p:nvPr/>
        </p:nvSpPr>
        <p:spPr>
          <a:xfrm>
            <a:off x="9700466" y="197229"/>
            <a:ext cx="6915150" cy="823302"/>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US" sz="5000" b="1" i="0" u="none" strike="noStrike" cap="none" dirty="0">
                <a:solidFill>
                  <a:srgbClr val="FFFFFF"/>
                </a:solidFill>
                <a:latin typeface="Ubuntu"/>
                <a:ea typeface="Ubuntu"/>
                <a:cs typeface="Ubuntu"/>
                <a:sym typeface="Ubuntu"/>
              </a:rPr>
              <a:t>BENEFITS FOR ALL:</a:t>
            </a:r>
            <a:endParaRPr dirty="0"/>
          </a:p>
        </p:txBody>
      </p:sp>
      <p:sp>
        <p:nvSpPr>
          <p:cNvPr id="291" name="Google Shape;291;p22"/>
          <p:cNvSpPr txBox="1"/>
          <p:nvPr/>
        </p:nvSpPr>
        <p:spPr>
          <a:xfrm>
            <a:off x="16566629" y="197229"/>
            <a:ext cx="1385343" cy="1038308"/>
          </a:xfrm>
          <a:prstGeom prst="rect">
            <a:avLst/>
          </a:prstGeom>
          <a:noFill/>
          <a:ln>
            <a:noFill/>
          </a:ln>
        </p:spPr>
        <p:txBody>
          <a:bodyPr spcFirstLastPara="1" wrap="square" lIns="0" tIns="0" rIns="0" bIns="0" anchor="t" anchorCtr="0">
            <a:spAutoFit/>
          </a:bodyPr>
          <a:lstStyle/>
          <a:p>
            <a:pPr marL="0" marR="0" lvl="0" indent="0" algn="ctr" rtl="0">
              <a:lnSpc>
                <a:spcPct val="4663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939"/>
        </a:solidFill>
        <a:effectLst/>
      </p:bgPr>
    </p:bg>
    <p:spTree>
      <p:nvGrpSpPr>
        <p:cNvPr id="1" name="Shape 295"/>
        <p:cNvGrpSpPr/>
        <p:nvPr/>
      </p:nvGrpSpPr>
      <p:grpSpPr>
        <a:xfrm>
          <a:off x="0" y="0"/>
          <a:ext cx="0" cy="0"/>
          <a:chOff x="0" y="0"/>
          <a:chExt cx="0" cy="0"/>
        </a:xfrm>
      </p:grpSpPr>
      <p:sp>
        <p:nvSpPr>
          <p:cNvPr id="296" name="Google Shape;296;p23"/>
          <p:cNvSpPr/>
          <p:nvPr/>
        </p:nvSpPr>
        <p:spPr>
          <a:xfrm>
            <a:off x="0" y="-268049"/>
            <a:ext cx="18288000" cy="5242131"/>
          </a:xfrm>
          <a:custGeom>
            <a:avLst/>
            <a:gdLst/>
            <a:ahLst/>
            <a:cxnLst/>
            <a:rect l="l" t="t" r="r" b="b"/>
            <a:pathLst>
              <a:path w="18288000" h="5242131" extrusionOk="0">
                <a:moveTo>
                  <a:pt x="0" y="0"/>
                </a:moveTo>
                <a:lnTo>
                  <a:pt x="18288000" y="0"/>
                </a:lnTo>
                <a:lnTo>
                  <a:pt x="18288000" y="5242131"/>
                </a:lnTo>
                <a:lnTo>
                  <a:pt x="0" y="5242131"/>
                </a:lnTo>
                <a:lnTo>
                  <a:pt x="0" y="0"/>
                </a:lnTo>
                <a:close/>
              </a:path>
            </a:pathLst>
          </a:custGeom>
          <a:blipFill rotWithShape="1">
            <a:blip r:embed="rId3">
              <a:alphaModFix/>
            </a:blip>
            <a:stretch>
              <a:fillRect t="-13961" b="-24948"/>
            </a:stretch>
          </a:blipFill>
          <a:ln>
            <a:noFill/>
          </a:ln>
        </p:spPr>
        <p:txBody>
          <a:bodyPr/>
          <a:lstStyle/>
          <a:p>
            <a:endParaRPr lang="en-US"/>
          </a:p>
        </p:txBody>
      </p:sp>
      <p:grpSp>
        <p:nvGrpSpPr>
          <p:cNvPr id="297" name="Google Shape;297;p23"/>
          <p:cNvGrpSpPr/>
          <p:nvPr/>
        </p:nvGrpSpPr>
        <p:grpSpPr>
          <a:xfrm>
            <a:off x="-146201" y="8523707"/>
            <a:ext cx="19959772" cy="3306343"/>
            <a:chOff x="0" y="-38100"/>
            <a:chExt cx="5256895" cy="870806"/>
          </a:xfrm>
        </p:grpSpPr>
        <p:sp>
          <p:nvSpPr>
            <p:cNvPr id="298" name="Google Shape;298;p23"/>
            <p:cNvSpPr/>
            <p:nvPr/>
          </p:nvSpPr>
          <p:spPr>
            <a:xfrm>
              <a:off x="0" y="0"/>
              <a:ext cx="5256895" cy="832706"/>
            </a:xfrm>
            <a:custGeom>
              <a:avLst/>
              <a:gdLst/>
              <a:ahLst/>
              <a:cxnLst/>
              <a:rect l="l" t="t" r="r" b="b"/>
              <a:pathLst>
                <a:path w="5256895" h="832706" extrusionOk="0">
                  <a:moveTo>
                    <a:pt x="0" y="0"/>
                  </a:moveTo>
                  <a:lnTo>
                    <a:pt x="5256895" y="0"/>
                  </a:lnTo>
                  <a:lnTo>
                    <a:pt x="5256895" y="832706"/>
                  </a:lnTo>
                  <a:lnTo>
                    <a:pt x="0" y="832706"/>
                  </a:lnTo>
                  <a:close/>
                </a:path>
              </a:pathLst>
            </a:custGeom>
            <a:solidFill>
              <a:srgbClr val="FFFFFF"/>
            </a:solidFill>
            <a:ln>
              <a:noFill/>
            </a:ln>
          </p:spPr>
          <p:txBody>
            <a:bodyPr/>
            <a:lstStyle/>
            <a:p>
              <a:endParaRPr lang="en-US"/>
            </a:p>
          </p:txBody>
        </p:sp>
        <p:sp>
          <p:nvSpPr>
            <p:cNvPr id="299" name="Google Shape;299;p23"/>
            <p:cNvSpPr txBox="1"/>
            <p:nvPr/>
          </p:nvSpPr>
          <p:spPr>
            <a:xfrm>
              <a:off x="0" y="-38100"/>
              <a:ext cx="5256895" cy="870806"/>
            </a:xfrm>
            <a:prstGeom prst="rect">
              <a:avLst/>
            </a:prstGeom>
            <a:noFill/>
            <a:ln>
              <a:noFill/>
            </a:ln>
          </p:spPr>
          <p:txBody>
            <a:bodyPr spcFirstLastPara="1" wrap="square" lIns="50800" tIns="50800" rIns="50800" bIns="5080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00" name="Google Shape;300;p23"/>
          <p:cNvSpPr/>
          <p:nvPr/>
        </p:nvSpPr>
        <p:spPr>
          <a:xfrm>
            <a:off x="2508471" y="8850114"/>
            <a:ext cx="1469563" cy="1178322"/>
          </a:xfrm>
          <a:custGeom>
            <a:avLst/>
            <a:gdLst/>
            <a:ahLst/>
            <a:cxnLst/>
            <a:rect l="l" t="t" r="r" b="b"/>
            <a:pathLst>
              <a:path w="1469563" h="1178322" extrusionOk="0">
                <a:moveTo>
                  <a:pt x="0" y="0"/>
                </a:moveTo>
                <a:lnTo>
                  <a:pt x="1469563" y="0"/>
                </a:lnTo>
                <a:lnTo>
                  <a:pt x="1469563" y="1178322"/>
                </a:lnTo>
                <a:lnTo>
                  <a:pt x="0" y="1178322"/>
                </a:lnTo>
                <a:lnTo>
                  <a:pt x="0" y="0"/>
                </a:lnTo>
                <a:close/>
              </a:path>
            </a:pathLst>
          </a:custGeom>
          <a:blipFill rotWithShape="1">
            <a:blip r:embed="rId4">
              <a:alphaModFix/>
            </a:blip>
            <a:stretch>
              <a:fillRect/>
            </a:stretch>
          </a:blipFill>
          <a:ln>
            <a:noFill/>
          </a:ln>
        </p:spPr>
        <p:txBody>
          <a:bodyPr/>
          <a:lstStyle/>
          <a:p>
            <a:endParaRPr lang="en-US"/>
          </a:p>
        </p:txBody>
      </p:sp>
      <p:sp>
        <p:nvSpPr>
          <p:cNvPr id="301" name="Google Shape;301;p23"/>
          <p:cNvSpPr/>
          <p:nvPr/>
        </p:nvSpPr>
        <p:spPr>
          <a:xfrm>
            <a:off x="636590" y="8907077"/>
            <a:ext cx="1531869" cy="1041567"/>
          </a:xfrm>
          <a:custGeom>
            <a:avLst/>
            <a:gdLst/>
            <a:ahLst/>
            <a:cxnLst/>
            <a:rect l="l" t="t" r="r" b="b"/>
            <a:pathLst>
              <a:path w="1531869" h="1041567" extrusionOk="0">
                <a:moveTo>
                  <a:pt x="0" y="0"/>
                </a:moveTo>
                <a:lnTo>
                  <a:pt x="1531870" y="0"/>
                </a:lnTo>
                <a:lnTo>
                  <a:pt x="1531870" y="1041568"/>
                </a:lnTo>
                <a:lnTo>
                  <a:pt x="0" y="1041568"/>
                </a:lnTo>
                <a:lnTo>
                  <a:pt x="0" y="0"/>
                </a:lnTo>
                <a:close/>
              </a:path>
            </a:pathLst>
          </a:custGeom>
          <a:blipFill rotWithShape="1">
            <a:blip r:embed="rId5">
              <a:alphaModFix/>
            </a:blip>
            <a:stretch>
              <a:fillRect/>
            </a:stretch>
          </a:blipFill>
          <a:ln>
            <a:noFill/>
          </a:ln>
        </p:spPr>
        <p:txBody>
          <a:bodyPr/>
          <a:lstStyle/>
          <a:p>
            <a:endParaRPr lang="en-US"/>
          </a:p>
        </p:txBody>
      </p:sp>
      <p:sp>
        <p:nvSpPr>
          <p:cNvPr id="302" name="Google Shape;302;p23"/>
          <p:cNvSpPr/>
          <p:nvPr/>
        </p:nvSpPr>
        <p:spPr>
          <a:xfrm>
            <a:off x="10409015" y="9265271"/>
            <a:ext cx="539056" cy="384646"/>
          </a:xfrm>
          <a:custGeom>
            <a:avLst/>
            <a:gdLst/>
            <a:ahLst/>
            <a:cxnLst/>
            <a:rect l="l" t="t" r="r" b="b"/>
            <a:pathLst>
              <a:path w="539094" h="384778" extrusionOk="0">
                <a:moveTo>
                  <a:pt x="0" y="0"/>
                </a:moveTo>
                <a:lnTo>
                  <a:pt x="539094" y="0"/>
                </a:lnTo>
                <a:lnTo>
                  <a:pt x="539094" y="384778"/>
                </a:lnTo>
                <a:lnTo>
                  <a:pt x="0" y="384778"/>
                </a:lnTo>
                <a:lnTo>
                  <a:pt x="0" y="0"/>
                </a:lnTo>
                <a:close/>
              </a:path>
            </a:pathLst>
          </a:custGeom>
          <a:blipFill rotWithShape="1">
            <a:blip r:embed="rId6">
              <a:alphaModFix/>
            </a:blip>
            <a:stretch>
              <a:fillRect/>
            </a:stretch>
          </a:blipFill>
          <a:ln>
            <a:noFill/>
          </a:ln>
        </p:spPr>
        <p:txBody>
          <a:bodyPr/>
          <a:lstStyle/>
          <a:p>
            <a:endParaRPr lang="en-US"/>
          </a:p>
        </p:txBody>
      </p:sp>
      <p:sp>
        <p:nvSpPr>
          <p:cNvPr id="303" name="Google Shape;303;p23"/>
          <p:cNvSpPr/>
          <p:nvPr/>
        </p:nvSpPr>
        <p:spPr>
          <a:xfrm>
            <a:off x="14032898" y="9167470"/>
            <a:ext cx="506834" cy="506834"/>
          </a:xfrm>
          <a:custGeom>
            <a:avLst/>
            <a:gdLst/>
            <a:ahLst/>
            <a:cxnLst/>
            <a:rect l="l" t="t" r="r" b="b"/>
            <a:pathLst>
              <a:path w="506843" h="506843" extrusionOk="0">
                <a:moveTo>
                  <a:pt x="0" y="0"/>
                </a:moveTo>
                <a:lnTo>
                  <a:pt x="506843" y="0"/>
                </a:lnTo>
                <a:lnTo>
                  <a:pt x="506843" y="506842"/>
                </a:lnTo>
                <a:lnTo>
                  <a:pt x="0" y="506842"/>
                </a:lnTo>
                <a:lnTo>
                  <a:pt x="0" y="0"/>
                </a:lnTo>
                <a:close/>
              </a:path>
            </a:pathLst>
          </a:custGeom>
          <a:blipFill rotWithShape="1">
            <a:blip r:embed="rId7">
              <a:alphaModFix/>
            </a:blip>
            <a:stretch>
              <a:fillRect/>
            </a:stretch>
          </a:blipFill>
          <a:ln>
            <a:noFill/>
          </a:ln>
        </p:spPr>
        <p:txBody>
          <a:bodyPr/>
          <a:lstStyle/>
          <a:p>
            <a:endParaRPr lang="en-US"/>
          </a:p>
        </p:txBody>
      </p:sp>
      <p:sp>
        <p:nvSpPr>
          <p:cNvPr id="304" name="Google Shape;304;p23"/>
          <p:cNvSpPr txBox="1"/>
          <p:nvPr/>
        </p:nvSpPr>
        <p:spPr>
          <a:xfrm>
            <a:off x="14695176" y="9237361"/>
            <a:ext cx="4018973" cy="3714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400" b="1" i="0" u="none" strike="noStrike" cap="none">
                <a:solidFill>
                  <a:srgbClr val="6AA84F"/>
                </a:solidFill>
                <a:latin typeface="Calibri"/>
                <a:ea typeface="Calibri"/>
                <a:cs typeface="Calibri"/>
                <a:sym typeface="Calibri"/>
              </a:rPr>
              <a:t>www.atta.travel/sustainablility/atta-for-action.html</a:t>
            </a:r>
            <a:endParaRPr/>
          </a:p>
        </p:txBody>
      </p:sp>
      <p:sp>
        <p:nvSpPr>
          <p:cNvPr id="305" name="Google Shape;305;p23"/>
          <p:cNvSpPr txBox="1"/>
          <p:nvPr/>
        </p:nvSpPr>
        <p:spPr>
          <a:xfrm>
            <a:off x="11062415" y="9237361"/>
            <a:ext cx="5446477" cy="3714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400" b="0" i="0" u="none" strike="noStrike" cap="none">
                <a:solidFill>
                  <a:srgbClr val="006939"/>
                </a:solidFill>
                <a:latin typeface="Ubuntu"/>
                <a:ea typeface="Ubuntu"/>
                <a:cs typeface="Ubuntu"/>
                <a:sym typeface="Ubuntu"/>
              </a:rPr>
              <a:t> melissa@atta.travel</a:t>
            </a:r>
            <a:endParaRPr/>
          </a:p>
        </p:txBody>
      </p:sp>
      <p:grpSp>
        <p:nvGrpSpPr>
          <p:cNvPr id="306" name="Google Shape;306;p23"/>
          <p:cNvGrpSpPr/>
          <p:nvPr/>
        </p:nvGrpSpPr>
        <p:grpSpPr>
          <a:xfrm>
            <a:off x="14626" y="5292620"/>
            <a:ext cx="18258748" cy="2262779"/>
            <a:chOff x="0" y="-485775"/>
            <a:chExt cx="24344997" cy="3017039"/>
          </a:xfrm>
        </p:grpSpPr>
        <p:sp>
          <p:nvSpPr>
            <p:cNvPr id="307" name="Google Shape;307;p23"/>
            <p:cNvSpPr txBox="1"/>
            <p:nvPr/>
          </p:nvSpPr>
          <p:spPr>
            <a:xfrm>
              <a:off x="0" y="-485775"/>
              <a:ext cx="24344997" cy="2040017"/>
            </a:xfrm>
            <a:prstGeom prst="rect">
              <a:avLst/>
            </a:prstGeom>
            <a:noFill/>
            <a:ln>
              <a:noFill/>
            </a:ln>
          </p:spPr>
          <p:txBody>
            <a:bodyPr spcFirstLastPara="1" wrap="square" lIns="0" tIns="0" rIns="0" bIns="0" anchor="t" anchorCtr="0">
              <a:spAutoFit/>
            </a:bodyPr>
            <a:lstStyle/>
            <a:p>
              <a:pPr marL="0" marR="0" lvl="0" indent="0" algn="ctr" rtl="0">
                <a:lnSpc>
                  <a:spcPct val="182010"/>
                </a:lnSpc>
                <a:spcBef>
                  <a:spcPts val="0"/>
                </a:spcBef>
                <a:spcAft>
                  <a:spcPts val="0"/>
                </a:spcAft>
                <a:buNone/>
              </a:pPr>
              <a:r>
                <a:rPr lang="en-US" sz="7649" b="1" i="0" u="none" strike="noStrike" cap="none">
                  <a:solidFill>
                    <a:srgbClr val="FFFFFF"/>
                  </a:solidFill>
                  <a:latin typeface="Ubuntu"/>
                  <a:ea typeface="Ubuntu"/>
                  <a:cs typeface="Ubuntu"/>
                  <a:sym typeface="Ubuntu"/>
                </a:rPr>
                <a:t>THANK YOU</a:t>
              </a:r>
              <a:endParaRPr/>
            </a:p>
          </p:txBody>
        </p:sp>
        <p:sp>
          <p:nvSpPr>
            <p:cNvPr id="308" name="Google Shape;308;p23"/>
            <p:cNvSpPr txBox="1"/>
            <p:nvPr/>
          </p:nvSpPr>
          <p:spPr>
            <a:xfrm>
              <a:off x="0" y="1814627"/>
              <a:ext cx="24344997" cy="716637"/>
            </a:xfrm>
            <a:prstGeom prst="rect">
              <a:avLst/>
            </a:prstGeom>
            <a:noFill/>
            <a:ln>
              <a:noFill/>
            </a:ln>
          </p:spPr>
          <p:txBody>
            <a:bodyPr spcFirstLastPara="1" wrap="square" lIns="0" tIns="0" rIns="0" bIns="0" anchor="t" anchorCtr="0">
              <a:spAutoFit/>
            </a:bodyPr>
            <a:lstStyle/>
            <a:p>
              <a:pPr marL="0" marR="0" lvl="0" indent="0" algn="ctr" rtl="0">
                <a:lnSpc>
                  <a:spcPct val="182030"/>
                </a:lnSpc>
                <a:spcBef>
                  <a:spcPts val="0"/>
                </a:spcBef>
                <a:spcAft>
                  <a:spcPts val="0"/>
                </a:spcAft>
                <a:buNone/>
              </a:pPr>
              <a:r>
                <a:rPr lang="en-US" sz="2699" b="0" i="0" u="none" strike="noStrike" cap="none">
                  <a:solidFill>
                    <a:srgbClr val="FFFFFF"/>
                  </a:solidFill>
                  <a:latin typeface="Ubuntu"/>
                  <a:ea typeface="Ubuntu"/>
                  <a:cs typeface="Ubuntu"/>
                  <a:sym typeface="Ubuntu"/>
                </a:rPr>
                <a:t>CONTACT US FOR MORE INFORMATION</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6835"/>
        </a:solidFill>
        <a:effectLst/>
      </p:bgPr>
    </p:bg>
    <p:spTree>
      <p:nvGrpSpPr>
        <p:cNvPr id="1" name="Shape 90"/>
        <p:cNvGrpSpPr/>
        <p:nvPr/>
      </p:nvGrpSpPr>
      <p:grpSpPr>
        <a:xfrm>
          <a:off x="0" y="0"/>
          <a:ext cx="0" cy="0"/>
          <a:chOff x="0" y="0"/>
          <a:chExt cx="0" cy="0"/>
        </a:xfrm>
      </p:grpSpPr>
      <p:sp>
        <p:nvSpPr>
          <p:cNvPr id="91" name="Google Shape;91;p14"/>
          <p:cNvSpPr/>
          <p:nvPr/>
        </p:nvSpPr>
        <p:spPr>
          <a:xfrm>
            <a:off x="5333051" y="-412772"/>
            <a:ext cx="13649218" cy="11112545"/>
          </a:xfrm>
          <a:custGeom>
            <a:avLst/>
            <a:gdLst/>
            <a:ahLst/>
            <a:cxnLst/>
            <a:rect l="l" t="t" r="r" b="b"/>
            <a:pathLst>
              <a:path w="13649218" h="11112545" extrusionOk="0">
                <a:moveTo>
                  <a:pt x="0" y="0"/>
                </a:moveTo>
                <a:lnTo>
                  <a:pt x="13649218" y="0"/>
                </a:lnTo>
                <a:lnTo>
                  <a:pt x="13649218" y="11112544"/>
                </a:lnTo>
                <a:lnTo>
                  <a:pt x="0" y="11112544"/>
                </a:lnTo>
                <a:lnTo>
                  <a:pt x="0" y="0"/>
                </a:lnTo>
                <a:close/>
              </a:path>
            </a:pathLst>
          </a:custGeom>
          <a:blipFill rotWithShape="1">
            <a:blip r:embed="rId3">
              <a:alphaModFix/>
            </a:blip>
            <a:stretch>
              <a:fillRect l="-4397" r="-25863"/>
            </a:stretch>
          </a:blipFill>
          <a:ln>
            <a:noFill/>
          </a:ln>
        </p:spPr>
        <p:txBody>
          <a:bodyPr/>
          <a:lstStyle/>
          <a:p>
            <a:endParaRPr lang="en-US"/>
          </a:p>
        </p:txBody>
      </p:sp>
      <p:sp>
        <p:nvSpPr>
          <p:cNvPr id="92" name="Google Shape;92;p14"/>
          <p:cNvSpPr/>
          <p:nvPr/>
        </p:nvSpPr>
        <p:spPr>
          <a:xfrm rot="-6460826">
            <a:off x="-3787193" y="82024"/>
            <a:ext cx="13792225" cy="11648084"/>
          </a:xfrm>
          <a:prstGeom prst="rect">
            <a:avLst/>
          </a:prstGeom>
          <a:solidFill>
            <a:srgbClr val="FE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841884" y="889588"/>
            <a:ext cx="2213378" cy="1504947"/>
          </a:xfrm>
          <a:custGeom>
            <a:avLst/>
            <a:gdLst/>
            <a:ahLst/>
            <a:cxnLst/>
            <a:rect l="l" t="t" r="r" b="b"/>
            <a:pathLst>
              <a:path w="2213378" h="1504947" extrusionOk="0">
                <a:moveTo>
                  <a:pt x="0" y="0"/>
                </a:moveTo>
                <a:lnTo>
                  <a:pt x="2213378" y="0"/>
                </a:lnTo>
                <a:lnTo>
                  <a:pt x="2213378" y="1504947"/>
                </a:lnTo>
                <a:lnTo>
                  <a:pt x="0" y="1504947"/>
                </a:lnTo>
                <a:lnTo>
                  <a:pt x="0" y="0"/>
                </a:lnTo>
                <a:close/>
              </a:path>
            </a:pathLst>
          </a:custGeom>
          <a:blipFill rotWithShape="1">
            <a:blip r:embed="rId4">
              <a:alphaModFix/>
            </a:blip>
            <a:stretch>
              <a:fillRect/>
            </a:stretch>
          </a:blipFill>
          <a:ln>
            <a:noFill/>
          </a:ln>
        </p:spPr>
        <p:txBody>
          <a:bodyPr/>
          <a:lstStyle/>
          <a:p>
            <a:endParaRPr lang="en-US"/>
          </a:p>
        </p:txBody>
      </p:sp>
      <p:sp>
        <p:nvSpPr>
          <p:cNvPr id="94" name="Google Shape;94;p14"/>
          <p:cNvSpPr/>
          <p:nvPr/>
        </p:nvSpPr>
        <p:spPr>
          <a:xfrm>
            <a:off x="3757002" y="816147"/>
            <a:ext cx="2126802" cy="1705308"/>
          </a:xfrm>
          <a:custGeom>
            <a:avLst/>
            <a:gdLst/>
            <a:ahLst/>
            <a:cxnLst/>
            <a:rect l="l" t="t" r="r" b="b"/>
            <a:pathLst>
              <a:path w="2126802" h="1705308" extrusionOk="0">
                <a:moveTo>
                  <a:pt x="0" y="0"/>
                </a:moveTo>
                <a:lnTo>
                  <a:pt x="2126802" y="0"/>
                </a:lnTo>
                <a:lnTo>
                  <a:pt x="2126802" y="1705309"/>
                </a:lnTo>
                <a:lnTo>
                  <a:pt x="0" y="1705309"/>
                </a:lnTo>
                <a:lnTo>
                  <a:pt x="0" y="0"/>
                </a:lnTo>
                <a:close/>
              </a:path>
            </a:pathLst>
          </a:custGeom>
          <a:blipFill rotWithShape="1">
            <a:blip r:embed="rId5">
              <a:alphaModFix/>
            </a:blip>
            <a:stretch>
              <a:fillRect/>
            </a:stretch>
          </a:blipFill>
          <a:ln>
            <a:noFill/>
          </a:ln>
        </p:spPr>
        <p:txBody>
          <a:bodyPr/>
          <a:lstStyle/>
          <a:p>
            <a:endParaRPr lang="en-US"/>
          </a:p>
        </p:txBody>
      </p:sp>
      <p:grpSp>
        <p:nvGrpSpPr>
          <p:cNvPr id="95" name="Google Shape;95;p14"/>
          <p:cNvGrpSpPr/>
          <p:nvPr/>
        </p:nvGrpSpPr>
        <p:grpSpPr>
          <a:xfrm>
            <a:off x="841884" y="2614065"/>
            <a:ext cx="8302117" cy="7669044"/>
            <a:chOff x="-71543" y="-946739"/>
            <a:chExt cx="11069489" cy="10225392"/>
          </a:xfrm>
        </p:grpSpPr>
        <p:sp>
          <p:nvSpPr>
            <p:cNvPr id="96" name="Google Shape;96;p14"/>
            <p:cNvSpPr txBox="1"/>
            <p:nvPr/>
          </p:nvSpPr>
          <p:spPr>
            <a:xfrm>
              <a:off x="-71543" y="801374"/>
              <a:ext cx="10598918" cy="8477279"/>
            </a:xfrm>
            <a:prstGeom prst="rect">
              <a:avLst/>
            </a:prstGeom>
            <a:noFill/>
            <a:ln>
              <a:noFill/>
            </a:ln>
          </p:spPr>
          <p:txBody>
            <a:bodyPr spcFirstLastPara="1" wrap="square" lIns="0" tIns="0" rIns="0" bIns="0" anchor="t" anchorCtr="0">
              <a:spAutoFit/>
            </a:bodyPr>
            <a:lstStyle/>
            <a:p>
              <a:pPr marL="0" marR="0" lvl="0" indent="0" algn="l" rtl="0">
                <a:lnSpc>
                  <a:spcPct val="159992"/>
                </a:lnSpc>
                <a:spcBef>
                  <a:spcPts val="0"/>
                </a:spcBef>
                <a:spcAft>
                  <a:spcPts val="0"/>
                </a:spcAft>
                <a:buNone/>
              </a:pPr>
              <a:r>
                <a:rPr lang="en-US" sz="2400" b="0" i="0" u="none" strike="noStrike" cap="none" dirty="0">
                  <a:solidFill>
                    <a:srgbClr val="000000"/>
                  </a:solidFill>
                  <a:latin typeface="Ubuntu"/>
                  <a:ea typeface="Ubuntu"/>
                  <a:cs typeface="Ubuntu"/>
                  <a:sym typeface="Ubuntu"/>
                </a:rPr>
                <a:t>ATTA for Action is where tourism meets transformative change. Our platform is a beacon for tourism enterprises eager to make a </a:t>
              </a:r>
              <a:r>
                <a:rPr lang="en-US" sz="2400" b="1" i="0" u="none" strike="noStrike" cap="none" dirty="0">
                  <a:solidFill>
                    <a:srgbClr val="000000"/>
                  </a:solidFill>
                  <a:latin typeface="Ubuntu"/>
                  <a:ea typeface="Ubuntu"/>
                  <a:cs typeface="Ubuntu"/>
                  <a:sym typeface="Ubuntu"/>
                </a:rPr>
                <a:t>deeper, more tangible </a:t>
              </a:r>
              <a:r>
                <a:rPr lang="en-US" sz="2400" b="0" i="0" u="none" strike="noStrike" cap="none" dirty="0">
                  <a:solidFill>
                    <a:srgbClr val="000000"/>
                  </a:solidFill>
                  <a:latin typeface="Ubuntu"/>
                  <a:ea typeface="Ubuntu"/>
                  <a:cs typeface="Ubuntu"/>
                  <a:sym typeface="Ubuntu"/>
                </a:rPr>
                <a:t>positive impact on the people and places they operate in and visit across the continent.</a:t>
              </a:r>
            </a:p>
            <a:p>
              <a:pPr marL="0" marR="0" lvl="0" indent="0" algn="l" rtl="0">
                <a:lnSpc>
                  <a:spcPct val="159992"/>
                </a:lnSpc>
                <a:spcBef>
                  <a:spcPts val="0"/>
                </a:spcBef>
                <a:spcAft>
                  <a:spcPts val="0"/>
                </a:spcAft>
                <a:buNone/>
              </a:pPr>
              <a:endParaRPr lang="en-US" sz="2400" b="0" i="0" u="none" strike="noStrike" cap="none" dirty="0">
                <a:solidFill>
                  <a:srgbClr val="000000"/>
                </a:solidFill>
                <a:latin typeface="Ubuntu"/>
                <a:ea typeface="Ubuntu"/>
                <a:cs typeface="Ubuntu"/>
                <a:sym typeface="Ubuntu"/>
              </a:endParaRPr>
            </a:p>
            <a:p>
              <a:pPr>
                <a:lnSpc>
                  <a:spcPct val="159992"/>
                </a:lnSpc>
              </a:pPr>
              <a:r>
                <a:rPr lang="en-US" sz="2400" dirty="0">
                  <a:latin typeface="Ubuntu" panose="020B0504030602030204" pitchFamily="34" charset="0"/>
                </a:rPr>
                <a:t>In Sub Sahara Africa -we are physically operating and profiting in the areas that represent the highest rates of environmental inequality on the planet. </a:t>
              </a:r>
            </a:p>
            <a:p>
              <a:pPr marL="0" marR="0" lvl="0" indent="0" algn="l" rtl="0">
                <a:lnSpc>
                  <a:spcPct val="159992"/>
                </a:lnSpc>
                <a:spcBef>
                  <a:spcPts val="0"/>
                </a:spcBef>
                <a:spcAft>
                  <a:spcPts val="0"/>
                </a:spcAft>
                <a:buNone/>
              </a:pPr>
              <a:endParaRPr lang="en-US" sz="2822" dirty="0">
                <a:latin typeface="Ubuntu"/>
                <a:sym typeface="Ubuntu"/>
              </a:endParaRPr>
            </a:p>
            <a:p>
              <a:pPr marL="0" marR="0" lvl="0" indent="0" algn="l" rtl="0">
                <a:lnSpc>
                  <a:spcPct val="159992"/>
                </a:lnSpc>
                <a:spcBef>
                  <a:spcPts val="0"/>
                </a:spcBef>
                <a:spcAft>
                  <a:spcPts val="0"/>
                </a:spcAft>
                <a:buNone/>
              </a:pPr>
              <a:endParaRPr dirty="0"/>
            </a:p>
          </p:txBody>
        </p:sp>
        <p:sp>
          <p:nvSpPr>
            <p:cNvPr id="97" name="Google Shape;97;p14"/>
            <p:cNvSpPr txBox="1"/>
            <p:nvPr/>
          </p:nvSpPr>
          <p:spPr>
            <a:xfrm>
              <a:off x="-71542" y="-946739"/>
              <a:ext cx="11069488" cy="1624633"/>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US" sz="7400" b="1" i="0" u="none" strike="noStrike" cap="none" dirty="0">
                  <a:solidFill>
                    <a:srgbClr val="006939"/>
                  </a:solidFill>
                  <a:latin typeface="Ubuntu"/>
                  <a:ea typeface="Ubuntu"/>
                  <a:cs typeface="Ubuntu"/>
                  <a:sym typeface="Ubuntu"/>
                </a:rPr>
                <a:t>WELCOME</a:t>
              </a:r>
              <a:endParaRPr dirty="0"/>
            </a:p>
          </p:txBody>
        </p:sp>
      </p:grpSp>
      <p:sp>
        <p:nvSpPr>
          <p:cNvPr id="98" name="Google Shape;98;p14"/>
          <p:cNvSpPr txBox="1"/>
          <p:nvPr/>
        </p:nvSpPr>
        <p:spPr>
          <a:xfrm>
            <a:off x="16543684" y="289513"/>
            <a:ext cx="1431231" cy="1057275"/>
          </a:xfrm>
          <a:prstGeom prst="rect">
            <a:avLst/>
          </a:prstGeom>
          <a:noFill/>
          <a:ln>
            <a:noFill/>
          </a:ln>
        </p:spPr>
        <p:txBody>
          <a:bodyPr spcFirstLastPara="1" wrap="square" lIns="0" tIns="0" rIns="0" bIns="0" anchor="t" anchorCtr="0">
            <a:spAutoFit/>
          </a:bodyPr>
          <a:lstStyle/>
          <a:p>
            <a:pPr marL="0" marR="0" lvl="0" indent="0" algn="ctr" rtl="0">
              <a:lnSpc>
                <a:spcPct val="46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p:nvPr/>
        </p:nvSpPr>
        <p:spPr>
          <a:xfrm>
            <a:off x="8416571" y="521669"/>
            <a:ext cx="7504520" cy="1074674"/>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US" sz="7399" b="1" i="0" u="none" strike="noStrike" cap="none" dirty="0">
                <a:solidFill>
                  <a:srgbClr val="006939"/>
                </a:solidFill>
                <a:latin typeface="Ubuntu"/>
                <a:ea typeface="Ubuntu"/>
                <a:cs typeface="Ubuntu"/>
                <a:sym typeface="Ubuntu"/>
              </a:rPr>
              <a:t>ABOUT US</a:t>
            </a:r>
            <a:endParaRPr dirty="0"/>
          </a:p>
        </p:txBody>
      </p:sp>
      <p:sp>
        <p:nvSpPr>
          <p:cNvPr id="104" name="Google Shape;104;p15"/>
          <p:cNvSpPr txBox="1"/>
          <p:nvPr/>
        </p:nvSpPr>
        <p:spPr>
          <a:xfrm>
            <a:off x="8416571" y="1984917"/>
            <a:ext cx="9220639" cy="7354834"/>
          </a:xfrm>
          <a:prstGeom prst="rect">
            <a:avLst/>
          </a:prstGeom>
          <a:noFill/>
          <a:ln>
            <a:noFill/>
          </a:ln>
        </p:spPr>
        <p:txBody>
          <a:bodyPr spcFirstLastPara="1" wrap="square" lIns="0" tIns="0" rIns="0" bIns="0" anchor="t" anchorCtr="0">
            <a:spAutoFit/>
          </a:bodyPr>
          <a:lstStyle/>
          <a:p>
            <a:pPr marL="0" marR="0" lvl="0" indent="0" algn="l" rtl="0">
              <a:lnSpc>
                <a:spcPct val="166027"/>
              </a:lnSpc>
              <a:spcBef>
                <a:spcPts val="0"/>
              </a:spcBef>
              <a:spcAft>
                <a:spcPts val="0"/>
              </a:spcAft>
              <a:buNone/>
            </a:pPr>
            <a:r>
              <a:rPr lang="en-US" sz="2399" b="0" i="0" u="none" strike="noStrike" cap="none" dirty="0">
                <a:solidFill>
                  <a:srgbClr val="000000"/>
                </a:solidFill>
                <a:latin typeface="Ubuntu"/>
                <a:ea typeface="Ubuntu"/>
                <a:cs typeface="Ubuntu"/>
                <a:sym typeface="Ubuntu"/>
              </a:rPr>
              <a:t>ATTA for Action is an innovative initiative designed to create a collaborative platform and Pan-African network of locally run, high impact vetted projects and non-profits organisation. We bring together travelers, key stakeholders in the tourism sector, DIRECTLY to non-profit organizations, and local communities. </a:t>
            </a:r>
          </a:p>
          <a:p>
            <a:pPr marL="0" marR="0" lvl="0" indent="0" algn="l" rtl="0">
              <a:lnSpc>
                <a:spcPct val="166027"/>
              </a:lnSpc>
              <a:spcBef>
                <a:spcPts val="0"/>
              </a:spcBef>
              <a:spcAft>
                <a:spcPts val="0"/>
              </a:spcAft>
              <a:buNone/>
            </a:pPr>
            <a:endParaRPr lang="en-US" sz="2399" dirty="0">
              <a:latin typeface="Ubuntu"/>
              <a:ea typeface="Ubuntu"/>
              <a:cs typeface="Ubuntu"/>
              <a:sym typeface="Ubuntu"/>
            </a:endParaRPr>
          </a:p>
          <a:p>
            <a:pPr marL="0" marR="0" lvl="0" indent="0" algn="l" rtl="0">
              <a:lnSpc>
                <a:spcPct val="166027"/>
              </a:lnSpc>
              <a:spcBef>
                <a:spcPts val="0"/>
              </a:spcBef>
              <a:spcAft>
                <a:spcPts val="0"/>
              </a:spcAft>
              <a:buNone/>
            </a:pPr>
            <a:r>
              <a:rPr lang="en-US" sz="2399" b="0" i="0" u="none" strike="noStrike" cap="none" dirty="0">
                <a:solidFill>
                  <a:srgbClr val="000000"/>
                </a:solidFill>
                <a:latin typeface="Ubuntu"/>
                <a:ea typeface="Ubuntu"/>
                <a:cs typeface="Ubuntu"/>
                <a:sym typeface="Ubuntu"/>
              </a:rPr>
              <a:t>Our goal is to promote social and environmental sustainability, ensuring that the benefits of tourism extend to local economies, cultures, and the natural environment.</a:t>
            </a:r>
            <a:endParaRPr dirty="0"/>
          </a:p>
          <a:p>
            <a:pPr marL="0" marR="0" lvl="0" indent="0" algn="l" rtl="0">
              <a:lnSpc>
                <a:spcPct val="166027"/>
              </a:lnSpc>
              <a:spcBef>
                <a:spcPts val="0"/>
              </a:spcBef>
              <a:spcAft>
                <a:spcPts val="0"/>
              </a:spcAft>
              <a:buNone/>
            </a:pPr>
            <a:endParaRPr sz="2399" b="0" i="0" u="none" strike="noStrike" cap="none" dirty="0">
              <a:solidFill>
                <a:srgbClr val="000000"/>
              </a:solidFill>
              <a:latin typeface="Ubuntu"/>
              <a:ea typeface="Ubuntu"/>
              <a:cs typeface="Ubuntu"/>
              <a:sym typeface="Ubuntu"/>
            </a:endParaRPr>
          </a:p>
          <a:p>
            <a:pPr marL="0" marR="0" lvl="0" indent="0" algn="l" rtl="0">
              <a:lnSpc>
                <a:spcPct val="165958"/>
              </a:lnSpc>
              <a:spcBef>
                <a:spcPts val="0"/>
              </a:spcBef>
              <a:spcAft>
                <a:spcPts val="0"/>
              </a:spcAft>
              <a:buNone/>
            </a:pPr>
            <a:r>
              <a:rPr lang="en-US" sz="2400" b="0" i="0" u="none" strike="noStrike" cap="none" dirty="0">
                <a:solidFill>
                  <a:srgbClr val="000000"/>
                </a:solidFill>
                <a:latin typeface="Ubuntu"/>
                <a:ea typeface="Ubuntu"/>
                <a:cs typeface="Ubuntu"/>
                <a:sym typeface="Ubuntu"/>
              </a:rPr>
              <a:t>Please visit: </a:t>
            </a:r>
            <a:r>
              <a:rPr lang="en-US" sz="2400" b="0" i="0" u="sng" strike="noStrike" cap="none" dirty="0">
                <a:solidFill>
                  <a:schemeClr val="hlink"/>
                </a:solidFill>
                <a:latin typeface="Ubuntu"/>
                <a:ea typeface="Ubuntu"/>
                <a:cs typeface="Ubuntu"/>
                <a:sym typeface="Ubuntu"/>
                <a:hlinkClick r:id="rId3"/>
              </a:rPr>
              <a:t>ATTA Member Directory under Primary Organisation Type: ATTA For Action</a:t>
            </a:r>
            <a:r>
              <a:rPr lang="en-US" sz="2400" b="0" i="0" u="none" strike="noStrike" cap="none" dirty="0">
                <a:solidFill>
                  <a:srgbClr val="000000"/>
                </a:solidFill>
                <a:latin typeface="Ubuntu"/>
                <a:ea typeface="Ubuntu"/>
                <a:cs typeface="Ubuntu"/>
                <a:sym typeface="Ubuntu"/>
              </a:rPr>
              <a:t> for a list of existing supported projects.</a:t>
            </a:r>
            <a:endParaRPr dirty="0"/>
          </a:p>
        </p:txBody>
      </p:sp>
      <p:sp>
        <p:nvSpPr>
          <p:cNvPr id="105" name="Google Shape;105;p15"/>
          <p:cNvSpPr/>
          <p:nvPr/>
        </p:nvSpPr>
        <p:spPr>
          <a:xfrm>
            <a:off x="0" y="0"/>
            <a:ext cx="7782505" cy="10287000"/>
          </a:xfrm>
          <a:custGeom>
            <a:avLst/>
            <a:gdLst/>
            <a:ahLst/>
            <a:cxnLst/>
            <a:rect l="l" t="t" r="r" b="b"/>
            <a:pathLst>
              <a:path w="7782505" h="10287000" extrusionOk="0">
                <a:moveTo>
                  <a:pt x="0" y="0"/>
                </a:moveTo>
                <a:lnTo>
                  <a:pt x="7782505" y="0"/>
                </a:lnTo>
                <a:lnTo>
                  <a:pt x="7782505" y="10287000"/>
                </a:lnTo>
                <a:lnTo>
                  <a:pt x="0" y="10287000"/>
                </a:lnTo>
                <a:lnTo>
                  <a:pt x="0" y="0"/>
                </a:lnTo>
                <a:close/>
              </a:path>
            </a:pathLst>
          </a:custGeom>
          <a:blipFill rotWithShape="1">
            <a:blip r:embed="rId4">
              <a:alphaModFix/>
            </a:blip>
            <a:stretch>
              <a:fillRect l="-17177" r="-81089"/>
            </a:stretch>
          </a:blipFill>
          <a:ln>
            <a:noFill/>
          </a:ln>
        </p:spPr>
        <p:txBody>
          <a:bodyPr/>
          <a:lstStyle/>
          <a:p>
            <a:endParaRPr lang="en-US"/>
          </a:p>
        </p:txBody>
      </p:sp>
      <p:sp>
        <p:nvSpPr>
          <p:cNvPr id="106" name="Google Shape;106;p15"/>
          <p:cNvSpPr txBox="1"/>
          <p:nvPr/>
        </p:nvSpPr>
        <p:spPr>
          <a:xfrm>
            <a:off x="16555157" y="257813"/>
            <a:ext cx="1408287" cy="1038308"/>
          </a:xfrm>
          <a:prstGeom prst="rect">
            <a:avLst/>
          </a:prstGeom>
          <a:noFill/>
          <a:ln>
            <a:noFill/>
          </a:ln>
        </p:spPr>
        <p:txBody>
          <a:bodyPr spcFirstLastPara="1" wrap="square" lIns="0" tIns="0" rIns="0" bIns="0" anchor="t" anchorCtr="0">
            <a:spAutoFit/>
          </a:bodyPr>
          <a:lstStyle/>
          <a:p>
            <a:pPr marL="0" marR="0" lvl="0" indent="0" algn="ctr" rtl="0">
              <a:lnSpc>
                <a:spcPct val="4663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939"/>
        </a:solidFill>
        <a:effectLst/>
      </p:bgPr>
    </p:bg>
    <p:spTree>
      <p:nvGrpSpPr>
        <p:cNvPr id="1" name="Shape 237"/>
        <p:cNvGrpSpPr/>
        <p:nvPr/>
      </p:nvGrpSpPr>
      <p:grpSpPr>
        <a:xfrm>
          <a:off x="0" y="0"/>
          <a:ext cx="0" cy="0"/>
          <a:chOff x="0" y="0"/>
          <a:chExt cx="0" cy="0"/>
        </a:xfrm>
      </p:grpSpPr>
      <p:sp>
        <p:nvSpPr>
          <p:cNvPr id="238" name="Google Shape;238;p17"/>
          <p:cNvSpPr/>
          <p:nvPr/>
        </p:nvSpPr>
        <p:spPr>
          <a:xfrm>
            <a:off x="6134100" y="-1409700"/>
            <a:ext cx="12496800" cy="11925300"/>
          </a:xfrm>
          <a:custGeom>
            <a:avLst/>
            <a:gdLst/>
            <a:ahLst/>
            <a:cxnLst/>
            <a:rect l="l" t="t" r="r" b="b"/>
            <a:pathLst>
              <a:path w="12496800" h="11925300" extrusionOk="0">
                <a:moveTo>
                  <a:pt x="0" y="0"/>
                </a:moveTo>
                <a:lnTo>
                  <a:pt x="12496800" y="0"/>
                </a:lnTo>
                <a:lnTo>
                  <a:pt x="12496800" y="11925300"/>
                </a:lnTo>
                <a:lnTo>
                  <a:pt x="0" y="11925300"/>
                </a:lnTo>
                <a:lnTo>
                  <a:pt x="0" y="0"/>
                </a:lnTo>
                <a:close/>
              </a:path>
            </a:pathLst>
          </a:custGeom>
          <a:blipFill rotWithShape="1">
            <a:blip r:embed="rId3">
              <a:alphaModFix/>
            </a:blip>
            <a:stretch>
              <a:fillRect l="-21698" r="-21697"/>
            </a:stretch>
          </a:blipFill>
          <a:ln>
            <a:noFill/>
          </a:ln>
        </p:spPr>
        <p:txBody>
          <a:bodyPr/>
          <a:lstStyle/>
          <a:p>
            <a:endParaRPr lang="en-US"/>
          </a:p>
        </p:txBody>
      </p:sp>
      <p:sp>
        <p:nvSpPr>
          <p:cNvPr id="239" name="Google Shape;239;p17"/>
          <p:cNvSpPr/>
          <p:nvPr/>
        </p:nvSpPr>
        <p:spPr>
          <a:xfrm rot="-6460826">
            <a:off x="-4226049" y="534503"/>
            <a:ext cx="13792225" cy="11648084"/>
          </a:xfrm>
          <a:prstGeom prst="rect">
            <a:avLst/>
          </a:prstGeom>
          <a:solidFill>
            <a:srgbClr val="006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txBox="1"/>
          <p:nvPr/>
        </p:nvSpPr>
        <p:spPr>
          <a:xfrm>
            <a:off x="0" y="2080695"/>
            <a:ext cx="8999620" cy="9454896"/>
          </a:xfrm>
          <a:prstGeom prst="rect">
            <a:avLst/>
          </a:prstGeom>
          <a:noFill/>
          <a:ln>
            <a:noFill/>
          </a:ln>
        </p:spPr>
        <p:txBody>
          <a:bodyPr spcFirstLastPara="1" wrap="square" lIns="0" tIns="0" rIns="0" bIns="0" anchor="t" anchorCtr="0">
            <a:spAutoFit/>
          </a:bodyPr>
          <a:lstStyle/>
          <a:p>
            <a:pPr marL="0" marR="0" lvl="0" indent="0" algn="l" rtl="0">
              <a:lnSpc>
                <a:spcPct val="160025"/>
              </a:lnSpc>
              <a:spcBef>
                <a:spcPts val="0"/>
              </a:spcBef>
              <a:spcAft>
                <a:spcPts val="0"/>
              </a:spcAft>
              <a:buNone/>
            </a:pPr>
            <a:r>
              <a:rPr lang="en-US" sz="2400" dirty="0">
                <a:solidFill>
                  <a:schemeClr val="bg1"/>
                </a:solidFill>
                <a:latin typeface="Ubuntu" panose="020B0504030602030204" pitchFamily="34" charset="0"/>
              </a:rPr>
              <a:t> The Corporate Sustainability Reporting Directive (CSRD) requires companies to report on the impact of corporate activities on the environment and society and requires the audit (assurance) of reported information. EU Green Deal.</a:t>
            </a:r>
          </a:p>
          <a:p>
            <a:pPr marL="0" marR="0" lvl="0" indent="0" algn="l" rtl="0">
              <a:lnSpc>
                <a:spcPct val="160025"/>
              </a:lnSpc>
              <a:spcBef>
                <a:spcPts val="0"/>
              </a:spcBef>
              <a:spcAft>
                <a:spcPts val="0"/>
              </a:spcAft>
              <a:buNone/>
            </a:pPr>
            <a:endParaRPr lang="en-US" sz="2400" dirty="0">
              <a:solidFill>
                <a:schemeClr val="bg1"/>
              </a:solidFill>
              <a:latin typeface="Ubuntu" panose="020B0504030602030204" pitchFamily="34" charset="0"/>
            </a:endParaRPr>
          </a:p>
          <a:p>
            <a:pPr marL="0" marR="0" lvl="0" indent="0" algn="l" rtl="0">
              <a:lnSpc>
                <a:spcPct val="160025"/>
              </a:lnSpc>
              <a:spcBef>
                <a:spcPts val="0"/>
              </a:spcBef>
              <a:spcAft>
                <a:spcPts val="0"/>
              </a:spcAft>
              <a:buNone/>
            </a:pPr>
            <a:r>
              <a:rPr lang="en-US" sz="2400" dirty="0">
                <a:solidFill>
                  <a:schemeClr val="bg1"/>
                </a:solidFill>
                <a:latin typeface="Ubuntu" panose="020B0504030602030204" pitchFamily="34" charset="0"/>
              </a:rPr>
              <a:t>As the CSRD sets new benchmarks for corporate sustainability reporting, companies, especially SMEs with less robust internal reporting teams (compared to large firms), must proactively adapt to meet these requirements.</a:t>
            </a:r>
          </a:p>
          <a:p>
            <a:pPr marL="0" marR="0" lvl="0" indent="0" algn="l" rtl="0">
              <a:lnSpc>
                <a:spcPct val="160025"/>
              </a:lnSpc>
              <a:spcBef>
                <a:spcPts val="0"/>
              </a:spcBef>
              <a:spcAft>
                <a:spcPts val="0"/>
              </a:spcAft>
              <a:buNone/>
            </a:pPr>
            <a:endParaRPr lang="en-US" sz="2400" dirty="0">
              <a:solidFill>
                <a:schemeClr val="bg1"/>
              </a:solidFill>
              <a:latin typeface="Ubuntu" panose="020B0504030602030204" pitchFamily="34" charset="0"/>
            </a:endParaRPr>
          </a:p>
          <a:p>
            <a:pPr marL="0" marR="0" lvl="0" indent="0" algn="l" rtl="0">
              <a:lnSpc>
                <a:spcPct val="160025"/>
              </a:lnSpc>
              <a:spcBef>
                <a:spcPts val="0"/>
              </a:spcBef>
              <a:spcAft>
                <a:spcPts val="0"/>
              </a:spcAft>
              <a:buNone/>
            </a:pPr>
            <a:r>
              <a:rPr lang="en-US" sz="2400" dirty="0">
                <a:solidFill>
                  <a:schemeClr val="bg1"/>
                </a:solidFill>
                <a:latin typeface="Ubuntu" panose="020B0504030602030204" pitchFamily="34" charset="0"/>
              </a:rPr>
              <a:t>As we navigate these uncertain waters, we must build a boat with scalable, inclusive solutions and row in the same direction with the guidance of subject matter experts and collaborate with all relevant stakeholders across the continent. </a:t>
            </a:r>
          </a:p>
          <a:p>
            <a:pPr marL="0" marR="0" lvl="0" indent="0" algn="l" rtl="0">
              <a:lnSpc>
                <a:spcPct val="160025"/>
              </a:lnSpc>
              <a:spcBef>
                <a:spcPts val="0"/>
              </a:spcBef>
              <a:spcAft>
                <a:spcPts val="0"/>
              </a:spcAft>
              <a:buNone/>
            </a:pPr>
            <a:endParaRPr lang="en-US" sz="2400" dirty="0">
              <a:latin typeface="Ubuntu" panose="020B0504030602030204" pitchFamily="34" charset="0"/>
            </a:endParaRPr>
          </a:p>
          <a:p>
            <a:pPr marL="0" marR="0" lvl="0" indent="0" algn="l" rtl="0">
              <a:lnSpc>
                <a:spcPct val="160025"/>
              </a:lnSpc>
              <a:spcBef>
                <a:spcPts val="0"/>
              </a:spcBef>
              <a:spcAft>
                <a:spcPts val="0"/>
              </a:spcAft>
              <a:buNone/>
            </a:pPr>
            <a:endParaRPr sz="2400" dirty="0">
              <a:latin typeface="Ubuntu" panose="020B0504030602030204" pitchFamily="34" charset="0"/>
            </a:endParaRPr>
          </a:p>
        </p:txBody>
      </p:sp>
      <p:sp>
        <p:nvSpPr>
          <p:cNvPr id="241" name="Google Shape;241;p17"/>
          <p:cNvSpPr txBox="1"/>
          <p:nvPr/>
        </p:nvSpPr>
        <p:spPr>
          <a:xfrm>
            <a:off x="-821603" y="1257392"/>
            <a:ext cx="8361335" cy="823302"/>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US" sz="5000" b="1" dirty="0">
                <a:solidFill>
                  <a:srgbClr val="FFFFFF"/>
                </a:solidFill>
                <a:latin typeface="Ubuntu"/>
                <a:ea typeface="Ubuntu"/>
                <a:cs typeface="Ubuntu"/>
                <a:sym typeface="Ubuntu"/>
              </a:rPr>
              <a:t>EU CSRD</a:t>
            </a:r>
            <a:r>
              <a:rPr lang="en-US" sz="5000" b="1" i="0" u="none" strike="noStrike" cap="none" dirty="0">
                <a:solidFill>
                  <a:srgbClr val="FFFFFF"/>
                </a:solidFill>
                <a:latin typeface="Ubuntu"/>
                <a:ea typeface="Ubuntu"/>
                <a:cs typeface="Ubuntu"/>
                <a:sym typeface="Ubuntu"/>
              </a:rPr>
              <a:t>:</a:t>
            </a:r>
            <a:endParaRPr dirty="0"/>
          </a:p>
        </p:txBody>
      </p:sp>
      <p:sp>
        <p:nvSpPr>
          <p:cNvPr id="242" name="Google Shape;242;p17"/>
          <p:cNvSpPr txBox="1"/>
          <p:nvPr/>
        </p:nvSpPr>
        <p:spPr>
          <a:xfrm>
            <a:off x="16555157" y="219084"/>
            <a:ext cx="1408287" cy="1038308"/>
          </a:xfrm>
          <a:prstGeom prst="rect">
            <a:avLst/>
          </a:prstGeom>
          <a:noFill/>
          <a:ln>
            <a:noFill/>
          </a:ln>
        </p:spPr>
        <p:txBody>
          <a:bodyPr spcFirstLastPara="1" wrap="square" lIns="0" tIns="0" rIns="0" bIns="0" anchor="t" anchorCtr="0">
            <a:spAutoFit/>
          </a:bodyPr>
          <a:lstStyle/>
          <a:p>
            <a:pPr marL="0" marR="0" lvl="0" indent="0" algn="ctr" rtl="0">
              <a:lnSpc>
                <a:spcPct val="4663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354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7FF"/>
        </a:solidFill>
        <a:effectLst/>
      </p:bgPr>
    </p:bg>
    <p:spTree>
      <p:nvGrpSpPr>
        <p:cNvPr id="1" name="Shape 110"/>
        <p:cNvGrpSpPr/>
        <p:nvPr/>
      </p:nvGrpSpPr>
      <p:grpSpPr>
        <a:xfrm>
          <a:off x="0" y="0"/>
          <a:ext cx="0" cy="0"/>
          <a:chOff x="0" y="0"/>
          <a:chExt cx="0" cy="0"/>
        </a:xfrm>
      </p:grpSpPr>
      <p:grpSp>
        <p:nvGrpSpPr>
          <p:cNvPr id="111" name="Google Shape;111;p16"/>
          <p:cNvGrpSpPr/>
          <p:nvPr/>
        </p:nvGrpSpPr>
        <p:grpSpPr>
          <a:xfrm>
            <a:off x="1472421" y="5877194"/>
            <a:ext cx="1777226" cy="1777226"/>
            <a:chOff x="15919" y="15919"/>
            <a:chExt cx="780963" cy="780963"/>
          </a:xfrm>
        </p:grpSpPr>
        <p:sp>
          <p:nvSpPr>
            <p:cNvPr id="112" name="Google Shape;112;p16"/>
            <p:cNvSpPr/>
            <p:nvPr/>
          </p:nvSpPr>
          <p:spPr>
            <a:xfrm>
              <a:off x="15919" y="15919"/>
              <a:ext cx="780963" cy="780963"/>
            </a:xfrm>
            <a:custGeom>
              <a:avLst/>
              <a:gdLst/>
              <a:ahLst/>
              <a:cxnLst/>
              <a:rect l="l" t="t" r="r" b="b"/>
              <a:pathLst>
                <a:path w="780963" h="780963" extrusionOk="0">
                  <a:moveTo>
                    <a:pt x="457589" y="25268"/>
                  </a:moveTo>
                  <a:lnTo>
                    <a:pt x="457589" y="25268"/>
                  </a:lnTo>
                  <a:cubicBezTo>
                    <a:pt x="502048" y="52554"/>
                    <a:pt x="550541" y="72641"/>
                    <a:pt x="601273" y="84784"/>
                  </a:cubicBezTo>
                  <a:lnTo>
                    <a:pt x="601273" y="84784"/>
                  </a:lnTo>
                  <a:cubicBezTo>
                    <a:pt x="648252" y="96029"/>
                    <a:pt x="684933" y="132709"/>
                    <a:pt x="696178" y="179689"/>
                  </a:cubicBezTo>
                  <a:lnTo>
                    <a:pt x="696178" y="179689"/>
                  </a:lnTo>
                  <a:cubicBezTo>
                    <a:pt x="708321" y="230421"/>
                    <a:pt x="728408" y="278914"/>
                    <a:pt x="755694" y="323373"/>
                  </a:cubicBezTo>
                  <a:lnTo>
                    <a:pt x="755694" y="323373"/>
                  </a:lnTo>
                  <a:cubicBezTo>
                    <a:pt x="780962" y="364544"/>
                    <a:pt x="780962" y="416418"/>
                    <a:pt x="755694" y="457589"/>
                  </a:cubicBezTo>
                  <a:lnTo>
                    <a:pt x="755694" y="457589"/>
                  </a:lnTo>
                  <a:cubicBezTo>
                    <a:pt x="728408" y="502048"/>
                    <a:pt x="708321" y="550541"/>
                    <a:pt x="696178" y="601273"/>
                  </a:cubicBezTo>
                  <a:lnTo>
                    <a:pt x="696178" y="601273"/>
                  </a:lnTo>
                  <a:cubicBezTo>
                    <a:pt x="684933" y="648253"/>
                    <a:pt x="648253" y="684933"/>
                    <a:pt x="601273" y="696178"/>
                  </a:cubicBezTo>
                  <a:lnTo>
                    <a:pt x="601273" y="696178"/>
                  </a:lnTo>
                  <a:cubicBezTo>
                    <a:pt x="550541" y="708321"/>
                    <a:pt x="502048" y="728408"/>
                    <a:pt x="457589" y="755694"/>
                  </a:cubicBezTo>
                  <a:lnTo>
                    <a:pt x="457589" y="755694"/>
                  </a:lnTo>
                  <a:cubicBezTo>
                    <a:pt x="416418" y="780962"/>
                    <a:pt x="364544" y="780962"/>
                    <a:pt x="323373" y="755694"/>
                  </a:cubicBezTo>
                  <a:lnTo>
                    <a:pt x="323373" y="755694"/>
                  </a:lnTo>
                  <a:cubicBezTo>
                    <a:pt x="278914" y="728408"/>
                    <a:pt x="230421" y="708321"/>
                    <a:pt x="179689" y="696178"/>
                  </a:cubicBezTo>
                  <a:lnTo>
                    <a:pt x="179689" y="696178"/>
                  </a:lnTo>
                  <a:cubicBezTo>
                    <a:pt x="132709" y="684933"/>
                    <a:pt x="96029" y="648252"/>
                    <a:pt x="84784" y="601273"/>
                  </a:cubicBezTo>
                  <a:lnTo>
                    <a:pt x="84784" y="601273"/>
                  </a:lnTo>
                  <a:cubicBezTo>
                    <a:pt x="72641" y="550541"/>
                    <a:pt x="52554" y="502048"/>
                    <a:pt x="25268" y="457589"/>
                  </a:cubicBezTo>
                  <a:lnTo>
                    <a:pt x="25268" y="457589"/>
                  </a:lnTo>
                  <a:cubicBezTo>
                    <a:pt x="0" y="416418"/>
                    <a:pt x="0" y="364544"/>
                    <a:pt x="25268" y="323373"/>
                  </a:cubicBezTo>
                  <a:lnTo>
                    <a:pt x="25268" y="323373"/>
                  </a:lnTo>
                  <a:cubicBezTo>
                    <a:pt x="52554" y="278914"/>
                    <a:pt x="72641" y="230421"/>
                    <a:pt x="84784" y="179689"/>
                  </a:cubicBezTo>
                  <a:lnTo>
                    <a:pt x="84784" y="179689"/>
                  </a:lnTo>
                  <a:cubicBezTo>
                    <a:pt x="96029" y="132709"/>
                    <a:pt x="132709" y="96029"/>
                    <a:pt x="179689" y="84784"/>
                  </a:cubicBezTo>
                  <a:lnTo>
                    <a:pt x="179689" y="84784"/>
                  </a:lnTo>
                  <a:cubicBezTo>
                    <a:pt x="230421" y="72641"/>
                    <a:pt x="278914" y="52554"/>
                    <a:pt x="323373" y="25268"/>
                  </a:cubicBezTo>
                  <a:lnTo>
                    <a:pt x="323373" y="25268"/>
                  </a:lnTo>
                  <a:cubicBezTo>
                    <a:pt x="364544" y="0"/>
                    <a:pt x="416418" y="0"/>
                    <a:pt x="457589" y="25268"/>
                  </a:cubicBezTo>
                  <a:close/>
                </a:path>
              </a:pathLst>
            </a:custGeom>
            <a:solidFill>
              <a:srgbClr val="000000">
                <a:alpha val="0"/>
              </a:srgbClr>
            </a:solidFill>
            <a:ln w="38100" cap="rnd" cmpd="sng">
              <a:solidFill>
                <a:srgbClr val="605C59"/>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txBox="1"/>
            <p:nvPr/>
          </p:nvSpPr>
          <p:spPr>
            <a:xfrm>
              <a:off x="139700" y="101600"/>
              <a:ext cx="533400" cy="571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4" name="Google Shape;114;p16"/>
          <p:cNvGrpSpPr/>
          <p:nvPr/>
        </p:nvGrpSpPr>
        <p:grpSpPr>
          <a:xfrm>
            <a:off x="5270995" y="5877194"/>
            <a:ext cx="1777226" cy="1777226"/>
            <a:chOff x="15919" y="15919"/>
            <a:chExt cx="780963" cy="780963"/>
          </a:xfrm>
        </p:grpSpPr>
        <p:sp>
          <p:nvSpPr>
            <p:cNvPr id="115" name="Google Shape;115;p16"/>
            <p:cNvSpPr/>
            <p:nvPr/>
          </p:nvSpPr>
          <p:spPr>
            <a:xfrm>
              <a:off x="15919" y="15919"/>
              <a:ext cx="780963" cy="780963"/>
            </a:xfrm>
            <a:custGeom>
              <a:avLst/>
              <a:gdLst/>
              <a:ahLst/>
              <a:cxnLst/>
              <a:rect l="l" t="t" r="r" b="b"/>
              <a:pathLst>
                <a:path w="780963" h="780963" extrusionOk="0">
                  <a:moveTo>
                    <a:pt x="457589" y="25268"/>
                  </a:moveTo>
                  <a:lnTo>
                    <a:pt x="457589" y="25268"/>
                  </a:lnTo>
                  <a:cubicBezTo>
                    <a:pt x="502048" y="52554"/>
                    <a:pt x="550541" y="72641"/>
                    <a:pt x="601273" y="84784"/>
                  </a:cubicBezTo>
                  <a:lnTo>
                    <a:pt x="601273" y="84784"/>
                  </a:lnTo>
                  <a:cubicBezTo>
                    <a:pt x="648252" y="96029"/>
                    <a:pt x="684933" y="132709"/>
                    <a:pt x="696178" y="179689"/>
                  </a:cubicBezTo>
                  <a:lnTo>
                    <a:pt x="696178" y="179689"/>
                  </a:lnTo>
                  <a:cubicBezTo>
                    <a:pt x="708321" y="230421"/>
                    <a:pt x="728408" y="278914"/>
                    <a:pt x="755694" y="323373"/>
                  </a:cubicBezTo>
                  <a:lnTo>
                    <a:pt x="755694" y="323373"/>
                  </a:lnTo>
                  <a:cubicBezTo>
                    <a:pt x="780962" y="364544"/>
                    <a:pt x="780962" y="416418"/>
                    <a:pt x="755694" y="457589"/>
                  </a:cubicBezTo>
                  <a:lnTo>
                    <a:pt x="755694" y="457589"/>
                  </a:lnTo>
                  <a:cubicBezTo>
                    <a:pt x="728408" y="502048"/>
                    <a:pt x="708321" y="550541"/>
                    <a:pt x="696178" y="601273"/>
                  </a:cubicBezTo>
                  <a:lnTo>
                    <a:pt x="696178" y="601273"/>
                  </a:lnTo>
                  <a:cubicBezTo>
                    <a:pt x="684933" y="648253"/>
                    <a:pt x="648253" y="684933"/>
                    <a:pt x="601273" y="696178"/>
                  </a:cubicBezTo>
                  <a:lnTo>
                    <a:pt x="601273" y="696178"/>
                  </a:lnTo>
                  <a:cubicBezTo>
                    <a:pt x="550541" y="708321"/>
                    <a:pt x="502048" y="728408"/>
                    <a:pt x="457589" y="755694"/>
                  </a:cubicBezTo>
                  <a:lnTo>
                    <a:pt x="457589" y="755694"/>
                  </a:lnTo>
                  <a:cubicBezTo>
                    <a:pt x="416418" y="780962"/>
                    <a:pt x="364544" y="780962"/>
                    <a:pt x="323373" y="755694"/>
                  </a:cubicBezTo>
                  <a:lnTo>
                    <a:pt x="323373" y="755694"/>
                  </a:lnTo>
                  <a:cubicBezTo>
                    <a:pt x="278914" y="728408"/>
                    <a:pt x="230421" y="708321"/>
                    <a:pt x="179689" y="696178"/>
                  </a:cubicBezTo>
                  <a:lnTo>
                    <a:pt x="179689" y="696178"/>
                  </a:lnTo>
                  <a:cubicBezTo>
                    <a:pt x="132709" y="684933"/>
                    <a:pt x="96029" y="648252"/>
                    <a:pt x="84784" y="601273"/>
                  </a:cubicBezTo>
                  <a:lnTo>
                    <a:pt x="84784" y="601273"/>
                  </a:lnTo>
                  <a:cubicBezTo>
                    <a:pt x="72641" y="550541"/>
                    <a:pt x="52554" y="502048"/>
                    <a:pt x="25268" y="457589"/>
                  </a:cubicBezTo>
                  <a:lnTo>
                    <a:pt x="25268" y="457589"/>
                  </a:lnTo>
                  <a:cubicBezTo>
                    <a:pt x="0" y="416418"/>
                    <a:pt x="0" y="364544"/>
                    <a:pt x="25268" y="323373"/>
                  </a:cubicBezTo>
                  <a:lnTo>
                    <a:pt x="25268" y="323373"/>
                  </a:lnTo>
                  <a:cubicBezTo>
                    <a:pt x="52554" y="278914"/>
                    <a:pt x="72641" y="230421"/>
                    <a:pt x="84784" y="179689"/>
                  </a:cubicBezTo>
                  <a:lnTo>
                    <a:pt x="84784" y="179689"/>
                  </a:lnTo>
                  <a:cubicBezTo>
                    <a:pt x="96029" y="132709"/>
                    <a:pt x="132709" y="96029"/>
                    <a:pt x="179689" y="84784"/>
                  </a:cubicBezTo>
                  <a:lnTo>
                    <a:pt x="179689" y="84784"/>
                  </a:lnTo>
                  <a:cubicBezTo>
                    <a:pt x="230421" y="72641"/>
                    <a:pt x="278914" y="52554"/>
                    <a:pt x="323373" y="25268"/>
                  </a:cubicBezTo>
                  <a:lnTo>
                    <a:pt x="323373" y="25268"/>
                  </a:lnTo>
                  <a:cubicBezTo>
                    <a:pt x="364544" y="0"/>
                    <a:pt x="416418" y="0"/>
                    <a:pt x="457589" y="25268"/>
                  </a:cubicBezTo>
                  <a:close/>
                </a:path>
              </a:pathLst>
            </a:custGeom>
            <a:solidFill>
              <a:srgbClr val="000000">
                <a:alpha val="0"/>
              </a:srgbClr>
            </a:solidFill>
            <a:ln w="38100" cap="rnd" cmpd="sng">
              <a:solidFill>
                <a:srgbClr val="605C59"/>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txBox="1"/>
            <p:nvPr/>
          </p:nvSpPr>
          <p:spPr>
            <a:xfrm>
              <a:off x="139700" y="101600"/>
              <a:ext cx="533400" cy="571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7" name="Google Shape;117;p16"/>
          <p:cNvGrpSpPr/>
          <p:nvPr/>
        </p:nvGrpSpPr>
        <p:grpSpPr>
          <a:xfrm rot="10800000">
            <a:off x="3395592" y="5877191"/>
            <a:ext cx="1777226" cy="1777226"/>
            <a:chOff x="15919" y="15919"/>
            <a:chExt cx="780963" cy="780963"/>
          </a:xfrm>
        </p:grpSpPr>
        <p:sp>
          <p:nvSpPr>
            <p:cNvPr id="118" name="Google Shape;118;p16"/>
            <p:cNvSpPr/>
            <p:nvPr/>
          </p:nvSpPr>
          <p:spPr>
            <a:xfrm>
              <a:off x="15919" y="15919"/>
              <a:ext cx="780963" cy="780963"/>
            </a:xfrm>
            <a:custGeom>
              <a:avLst/>
              <a:gdLst/>
              <a:ahLst/>
              <a:cxnLst/>
              <a:rect l="l" t="t" r="r" b="b"/>
              <a:pathLst>
                <a:path w="780963" h="780963" extrusionOk="0">
                  <a:moveTo>
                    <a:pt x="457589" y="25268"/>
                  </a:moveTo>
                  <a:lnTo>
                    <a:pt x="457589" y="25268"/>
                  </a:lnTo>
                  <a:cubicBezTo>
                    <a:pt x="502048" y="52554"/>
                    <a:pt x="550541" y="72641"/>
                    <a:pt x="601273" y="84784"/>
                  </a:cubicBezTo>
                  <a:lnTo>
                    <a:pt x="601273" y="84784"/>
                  </a:lnTo>
                  <a:cubicBezTo>
                    <a:pt x="648252" y="96029"/>
                    <a:pt x="684933" y="132709"/>
                    <a:pt x="696178" y="179689"/>
                  </a:cubicBezTo>
                  <a:lnTo>
                    <a:pt x="696178" y="179689"/>
                  </a:lnTo>
                  <a:cubicBezTo>
                    <a:pt x="708321" y="230421"/>
                    <a:pt x="728408" y="278914"/>
                    <a:pt x="755694" y="323373"/>
                  </a:cubicBezTo>
                  <a:lnTo>
                    <a:pt x="755694" y="323373"/>
                  </a:lnTo>
                  <a:cubicBezTo>
                    <a:pt x="780962" y="364544"/>
                    <a:pt x="780962" y="416418"/>
                    <a:pt x="755694" y="457589"/>
                  </a:cubicBezTo>
                  <a:lnTo>
                    <a:pt x="755694" y="457589"/>
                  </a:lnTo>
                  <a:cubicBezTo>
                    <a:pt x="728408" y="502048"/>
                    <a:pt x="708321" y="550541"/>
                    <a:pt x="696178" y="601273"/>
                  </a:cubicBezTo>
                  <a:lnTo>
                    <a:pt x="696178" y="601273"/>
                  </a:lnTo>
                  <a:cubicBezTo>
                    <a:pt x="684933" y="648253"/>
                    <a:pt x="648253" y="684933"/>
                    <a:pt x="601273" y="696178"/>
                  </a:cubicBezTo>
                  <a:lnTo>
                    <a:pt x="601273" y="696178"/>
                  </a:lnTo>
                  <a:cubicBezTo>
                    <a:pt x="550541" y="708321"/>
                    <a:pt x="502048" y="728408"/>
                    <a:pt x="457589" y="755694"/>
                  </a:cubicBezTo>
                  <a:lnTo>
                    <a:pt x="457589" y="755694"/>
                  </a:lnTo>
                  <a:cubicBezTo>
                    <a:pt x="416418" y="780962"/>
                    <a:pt x="364544" y="780962"/>
                    <a:pt x="323373" y="755694"/>
                  </a:cubicBezTo>
                  <a:lnTo>
                    <a:pt x="323373" y="755694"/>
                  </a:lnTo>
                  <a:cubicBezTo>
                    <a:pt x="278914" y="728408"/>
                    <a:pt x="230421" y="708321"/>
                    <a:pt x="179689" y="696178"/>
                  </a:cubicBezTo>
                  <a:lnTo>
                    <a:pt x="179689" y="696178"/>
                  </a:lnTo>
                  <a:cubicBezTo>
                    <a:pt x="132709" y="684933"/>
                    <a:pt x="96029" y="648252"/>
                    <a:pt x="84784" y="601273"/>
                  </a:cubicBezTo>
                  <a:lnTo>
                    <a:pt x="84784" y="601273"/>
                  </a:lnTo>
                  <a:cubicBezTo>
                    <a:pt x="72641" y="550541"/>
                    <a:pt x="52554" y="502048"/>
                    <a:pt x="25268" y="457589"/>
                  </a:cubicBezTo>
                  <a:lnTo>
                    <a:pt x="25268" y="457589"/>
                  </a:lnTo>
                  <a:cubicBezTo>
                    <a:pt x="0" y="416418"/>
                    <a:pt x="0" y="364544"/>
                    <a:pt x="25268" y="323373"/>
                  </a:cubicBezTo>
                  <a:lnTo>
                    <a:pt x="25268" y="323373"/>
                  </a:lnTo>
                  <a:cubicBezTo>
                    <a:pt x="52554" y="278914"/>
                    <a:pt x="72641" y="230421"/>
                    <a:pt x="84784" y="179689"/>
                  </a:cubicBezTo>
                  <a:lnTo>
                    <a:pt x="84784" y="179689"/>
                  </a:lnTo>
                  <a:cubicBezTo>
                    <a:pt x="96029" y="132709"/>
                    <a:pt x="132709" y="96029"/>
                    <a:pt x="179689" y="84784"/>
                  </a:cubicBezTo>
                  <a:lnTo>
                    <a:pt x="179689" y="84784"/>
                  </a:lnTo>
                  <a:cubicBezTo>
                    <a:pt x="230421" y="72641"/>
                    <a:pt x="278914" y="52554"/>
                    <a:pt x="323373" y="25268"/>
                  </a:cubicBezTo>
                  <a:lnTo>
                    <a:pt x="323373" y="25268"/>
                  </a:lnTo>
                  <a:cubicBezTo>
                    <a:pt x="364544" y="0"/>
                    <a:pt x="416418" y="0"/>
                    <a:pt x="457589" y="25268"/>
                  </a:cubicBezTo>
                  <a:close/>
                </a:path>
              </a:pathLst>
            </a:custGeom>
            <a:solidFill>
              <a:srgbClr val="000000">
                <a:alpha val="0"/>
              </a:srgbClr>
            </a:solidFill>
            <a:ln w="38100" cap="rnd" cmpd="sng">
              <a:solidFill>
                <a:srgbClr val="605C59"/>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txBox="1"/>
            <p:nvPr/>
          </p:nvSpPr>
          <p:spPr>
            <a:xfrm>
              <a:off x="139700" y="101600"/>
              <a:ext cx="533400" cy="571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0" name="Google Shape;120;p16"/>
          <p:cNvGrpSpPr/>
          <p:nvPr/>
        </p:nvGrpSpPr>
        <p:grpSpPr>
          <a:xfrm rot="10800000">
            <a:off x="7194166" y="5877191"/>
            <a:ext cx="1777226" cy="1777226"/>
            <a:chOff x="15919" y="15919"/>
            <a:chExt cx="780963" cy="780963"/>
          </a:xfrm>
        </p:grpSpPr>
        <p:sp>
          <p:nvSpPr>
            <p:cNvPr id="121" name="Google Shape;121;p16"/>
            <p:cNvSpPr/>
            <p:nvPr/>
          </p:nvSpPr>
          <p:spPr>
            <a:xfrm>
              <a:off x="15919" y="15919"/>
              <a:ext cx="780963" cy="780963"/>
            </a:xfrm>
            <a:custGeom>
              <a:avLst/>
              <a:gdLst/>
              <a:ahLst/>
              <a:cxnLst/>
              <a:rect l="l" t="t" r="r" b="b"/>
              <a:pathLst>
                <a:path w="780963" h="780963" extrusionOk="0">
                  <a:moveTo>
                    <a:pt x="457589" y="25268"/>
                  </a:moveTo>
                  <a:lnTo>
                    <a:pt x="457589" y="25268"/>
                  </a:lnTo>
                  <a:cubicBezTo>
                    <a:pt x="502048" y="52554"/>
                    <a:pt x="550541" y="72641"/>
                    <a:pt x="601273" y="84784"/>
                  </a:cubicBezTo>
                  <a:lnTo>
                    <a:pt x="601273" y="84784"/>
                  </a:lnTo>
                  <a:cubicBezTo>
                    <a:pt x="648252" y="96029"/>
                    <a:pt x="684933" y="132709"/>
                    <a:pt x="696178" y="179689"/>
                  </a:cubicBezTo>
                  <a:lnTo>
                    <a:pt x="696178" y="179689"/>
                  </a:lnTo>
                  <a:cubicBezTo>
                    <a:pt x="708321" y="230421"/>
                    <a:pt x="728408" y="278914"/>
                    <a:pt x="755694" y="323373"/>
                  </a:cubicBezTo>
                  <a:lnTo>
                    <a:pt x="755694" y="323373"/>
                  </a:lnTo>
                  <a:cubicBezTo>
                    <a:pt x="780962" y="364544"/>
                    <a:pt x="780962" y="416418"/>
                    <a:pt x="755694" y="457589"/>
                  </a:cubicBezTo>
                  <a:lnTo>
                    <a:pt x="755694" y="457589"/>
                  </a:lnTo>
                  <a:cubicBezTo>
                    <a:pt x="728408" y="502048"/>
                    <a:pt x="708321" y="550541"/>
                    <a:pt x="696178" y="601273"/>
                  </a:cubicBezTo>
                  <a:lnTo>
                    <a:pt x="696178" y="601273"/>
                  </a:lnTo>
                  <a:cubicBezTo>
                    <a:pt x="684933" y="648253"/>
                    <a:pt x="648253" y="684933"/>
                    <a:pt x="601273" y="696178"/>
                  </a:cubicBezTo>
                  <a:lnTo>
                    <a:pt x="601273" y="696178"/>
                  </a:lnTo>
                  <a:cubicBezTo>
                    <a:pt x="550541" y="708321"/>
                    <a:pt x="502048" y="728408"/>
                    <a:pt x="457589" y="755694"/>
                  </a:cubicBezTo>
                  <a:lnTo>
                    <a:pt x="457589" y="755694"/>
                  </a:lnTo>
                  <a:cubicBezTo>
                    <a:pt x="416418" y="780962"/>
                    <a:pt x="364544" y="780962"/>
                    <a:pt x="323373" y="755694"/>
                  </a:cubicBezTo>
                  <a:lnTo>
                    <a:pt x="323373" y="755694"/>
                  </a:lnTo>
                  <a:cubicBezTo>
                    <a:pt x="278914" y="728408"/>
                    <a:pt x="230421" y="708321"/>
                    <a:pt x="179689" y="696178"/>
                  </a:cubicBezTo>
                  <a:lnTo>
                    <a:pt x="179689" y="696178"/>
                  </a:lnTo>
                  <a:cubicBezTo>
                    <a:pt x="132709" y="684933"/>
                    <a:pt x="96029" y="648252"/>
                    <a:pt x="84784" y="601273"/>
                  </a:cubicBezTo>
                  <a:lnTo>
                    <a:pt x="84784" y="601273"/>
                  </a:lnTo>
                  <a:cubicBezTo>
                    <a:pt x="72641" y="550541"/>
                    <a:pt x="52554" y="502048"/>
                    <a:pt x="25268" y="457589"/>
                  </a:cubicBezTo>
                  <a:lnTo>
                    <a:pt x="25268" y="457589"/>
                  </a:lnTo>
                  <a:cubicBezTo>
                    <a:pt x="0" y="416418"/>
                    <a:pt x="0" y="364544"/>
                    <a:pt x="25268" y="323373"/>
                  </a:cubicBezTo>
                  <a:lnTo>
                    <a:pt x="25268" y="323373"/>
                  </a:lnTo>
                  <a:cubicBezTo>
                    <a:pt x="52554" y="278914"/>
                    <a:pt x="72641" y="230421"/>
                    <a:pt x="84784" y="179689"/>
                  </a:cubicBezTo>
                  <a:lnTo>
                    <a:pt x="84784" y="179689"/>
                  </a:lnTo>
                  <a:cubicBezTo>
                    <a:pt x="96029" y="132709"/>
                    <a:pt x="132709" y="96029"/>
                    <a:pt x="179689" y="84784"/>
                  </a:cubicBezTo>
                  <a:lnTo>
                    <a:pt x="179689" y="84784"/>
                  </a:lnTo>
                  <a:cubicBezTo>
                    <a:pt x="230421" y="72641"/>
                    <a:pt x="278914" y="52554"/>
                    <a:pt x="323373" y="25268"/>
                  </a:cubicBezTo>
                  <a:lnTo>
                    <a:pt x="323373" y="25268"/>
                  </a:lnTo>
                  <a:cubicBezTo>
                    <a:pt x="364544" y="0"/>
                    <a:pt x="416418" y="0"/>
                    <a:pt x="457589" y="25268"/>
                  </a:cubicBezTo>
                  <a:close/>
                </a:path>
              </a:pathLst>
            </a:custGeom>
            <a:solidFill>
              <a:srgbClr val="000000">
                <a:alpha val="0"/>
              </a:srgbClr>
            </a:solidFill>
            <a:ln w="38100" cap="rnd" cmpd="sng">
              <a:solidFill>
                <a:srgbClr val="605C59"/>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txBox="1"/>
            <p:nvPr/>
          </p:nvSpPr>
          <p:spPr>
            <a:xfrm>
              <a:off x="139700" y="101600"/>
              <a:ext cx="533400" cy="571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3" name="Google Shape;123;p16"/>
          <p:cNvGrpSpPr/>
          <p:nvPr/>
        </p:nvGrpSpPr>
        <p:grpSpPr>
          <a:xfrm>
            <a:off x="2250388" y="5072207"/>
            <a:ext cx="110644" cy="946630"/>
            <a:chOff x="0" y="-38100"/>
            <a:chExt cx="30212" cy="258487"/>
          </a:xfrm>
        </p:grpSpPr>
        <p:sp>
          <p:nvSpPr>
            <p:cNvPr id="124" name="Google Shape;124;p16"/>
            <p:cNvSpPr/>
            <p:nvPr/>
          </p:nvSpPr>
          <p:spPr>
            <a:xfrm>
              <a:off x="0" y="0"/>
              <a:ext cx="30212" cy="220387"/>
            </a:xfrm>
            <a:custGeom>
              <a:avLst/>
              <a:gdLst/>
              <a:ahLst/>
              <a:cxnLst/>
              <a:rect l="l" t="t" r="r" b="b"/>
              <a:pathLst>
                <a:path w="30212" h="220387" extrusionOk="0">
                  <a:moveTo>
                    <a:pt x="0" y="0"/>
                  </a:moveTo>
                  <a:lnTo>
                    <a:pt x="30212" y="0"/>
                  </a:lnTo>
                  <a:lnTo>
                    <a:pt x="30212" y="220387"/>
                  </a:lnTo>
                  <a:lnTo>
                    <a:pt x="0" y="220387"/>
                  </a:lnTo>
                  <a:close/>
                </a:path>
              </a:pathLst>
            </a:custGeom>
            <a:solidFill>
              <a:srgbClr val="FFFFFF"/>
            </a:solidFill>
            <a:ln>
              <a:noFill/>
            </a:ln>
          </p:spPr>
          <p:txBody>
            <a:bodyPr/>
            <a:lstStyle/>
            <a:p>
              <a:endParaRPr lang="en-US"/>
            </a:p>
          </p:txBody>
        </p:sp>
        <p:sp>
          <p:nvSpPr>
            <p:cNvPr id="125" name="Google Shape;125;p16"/>
            <p:cNvSpPr txBox="1"/>
            <p:nvPr/>
          </p:nvSpPr>
          <p:spPr>
            <a:xfrm>
              <a:off x="0" y="-38100"/>
              <a:ext cx="30212" cy="258487"/>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6" name="Google Shape;126;p16"/>
          <p:cNvGrpSpPr/>
          <p:nvPr/>
        </p:nvGrpSpPr>
        <p:grpSpPr>
          <a:xfrm>
            <a:off x="6048962" y="5072207"/>
            <a:ext cx="110644" cy="946630"/>
            <a:chOff x="0" y="-38100"/>
            <a:chExt cx="30212" cy="258487"/>
          </a:xfrm>
        </p:grpSpPr>
        <p:sp>
          <p:nvSpPr>
            <p:cNvPr id="127" name="Google Shape;127;p16"/>
            <p:cNvSpPr/>
            <p:nvPr/>
          </p:nvSpPr>
          <p:spPr>
            <a:xfrm>
              <a:off x="0" y="0"/>
              <a:ext cx="30212" cy="220387"/>
            </a:xfrm>
            <a:custGeom>
              <a:avLst/>
              <a:gdLst/>
              <a:ahLst/>
              <a:cxnLst/>
              <a:rect l="l" t="t" r="r" b="b"/>
              <a:pathLst>
                <a:path w="30212" h="220387" extrusionOk="0">
                  <a:moveTo>
                    <a:pt x="0" y="0"/>
                  </a:moveTo>
                  <a:lnTo>
                    <a:pt x="30212" y="0"/>
                  </a:lnTo>
                  <a:lnTo>
                    <a:pt x="30212" y="220387"/>
                  </a:lnTo>
                  <a:lnTo>
                    <a:pt x="0" y="220387"/>
                  </a:lnTo>
                  <a:close/>
                </a:path>
              </a:pathLst>
            </a:custGeom>
            <a:solidFill>
              <a:srgbClr val="FFFFFF"/>
            </a:solidFill>
            <a:ln>
              <a:noFill/>
            </a:ln>
          </p:spPr>
          <p:txBody>
            <a:bodyPr/>
            <a:lstStyle/>
            <a:p>
              <a:endParaRPr lang="en-US"/>
            </a:p>
          </p:txBody>
        </p:sp>
        <p:sp>
          <p:nvSpPr>
            <p:cNvPr id="128" name="Google Shape;128;p16"/>
            <p:cNvSpPr txBox="1"/>
            <p:nvPr/>
          </p:nvSpPr>
          <p:spPr>
            <a:xfrm>
              <a:off x="0" y="-38100"/>
              <a:ext cx="30212" cy="258487"/>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29" name="Google Shape;129;p16"/>
          <p:cNvCxnSpPr/>
          <p:nvPr/>
        </p:nvCxnSpPr>
        <p:spPr>
          <a:xfrm rot="10800000">
            <a:off x="2379407" y="5334345"/>
            <a:ext cx="0" cy="580258"/>
          </a:xfrm>
          <a:prstGeom prst="straightConnector1">
            <a:avLst/>
          </a:prstGeom>
          <a:noFill/>
          <a:ln w="38100" cap="rnd" cmpd="sng">
            <a:solidFill>
              <a:srgbClr val="605C59"/>
            </a:solidFill>
            <a:prstDash val="dot"/>
            <a:round/>
            <a:headEnd type="none" w="sm" len="sm"/>
            <a:tailEnd type="oval" w="lg" len="lg"/>
          </a:ln>
        </p:spPr>
      </p:cxnSp>
      <p:cxnSp>
        <p:nvCxnSpPr>
          <p:cNvPr id="130" name="Google Shape;130;p16"/>
          <p:cNvCxnSpPr/>
          <p:nvPr/>
        </p:nvCxnSpPr>
        <p:spPr>
          <a:xfrm rot="10800000">
            <a:off x="6177981" y="5334345"/>
            <a:ext cx="0" cy="580258"/>
          </a:xfrm>
          <a:prstGeom prst="straightConnector1">
            <a:avLst/>
          </a:prstGeom>
          <a:noFill/>
          <a:ln w="38100" cap="rnd" cmpd="sng">
            <a:solidFill>
              <a:srgbClr val="605C59"/>
            </a:solidFill>
            <a:prstDash val="dot"/>
            <a:round/>
            <a:headEnd type="none" w="sm" len="sm"/>
            <a:tailEnd type="oval" w="lg" len="lg"/>
          </a:ln>
        </p:spPr>
      </p:cxnSp>
      <p:grpSp>
        <p:nvGrpSpPr>
          <p:cNvPr id="131" name="Google Shape;131;p16"/>
          <p:cNvGrpSpPr/>
          <p:nvPr/>
        </p:nvGrpSpPr>
        <p:grpSpPr>
          <a:xfrm rot="10800000">
            <a:off x="4284206" y="7580307"/>
            <a:ext cx="110644" cy="946630"/>
            <a:chOff x="0" y="-38100"/>
            <a:chExt cx="30212" cy="258487"/>
          </a:xfrm>
        </p:grpSpPr>
        <p:sp>
          <p:nvSpPr>
            <p:cNvPr id="132" name="Google Shape;132;p16"/>
            <p:cNvSpPr/>
            <p:nvPr/>
          </p:nvSpPr>
          <p:spPr>
            <a:xfrm>
              <a:off x="0" y="0"/>
              <a:ext cx="30212" cy="220387"/>
            </a:xfrm>
            <a:custGeom>
              <a:avLst/>
              <a:gdLst/>
              <a:ahLst/>
              <a:cxnLst/>
              <a:rect l="l" t="t" r="r" b="b"/>
              <a:pathLst>
                <a:path w="30212" h="220387" extrusionOk="0">
                  <a:moveTo>
                    <a:pt x="0" y="0"/>
                  </a:moveTo>
                  <a:lnTo>
                    <a:pt x="30212" y="0"/>
                  </a:lnTo>
                  <a:lnTo>
                    <a:pt x="30212" y="220387"/>
                  </a:lnTo>
                  <a:lnTo>
                    <a:pt x="0" y="220387"/>
                  </a:lnTo>
                  <a:close/>
                </a:path>
              </a:pathLst>
            </a:custGeom>
            <a:solidFill>
              <a:srgbClr val="FFFFFF"/>
            </a:solidFill>
            <a:ln>
              <a:noFill/>
            </a:ln>
          </p:spPr>
          <p:txBody>
            <a:bodyPr/>
            <a:lstStyle/>
            <a:p>
              <a:endParaRPr lang="en-US"/>
            </a:p>
          </p:txBody>
        </p:sp>
        <p:sp>
          <p:nvSpPr>
            <p:cNvPr id="133" name="Google Shape;133;p16"/>
            <p:cNvSpPr txBox="1"/>
            <p:nvPr/>
          </p:nvSpPr>
          <p:spPr>
            <a:xfrm>
              <a:off x="0" y="-38100"/>
              <a:ext cx="30212" cy="258487"/>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4" name="Google Shape;134;p16"/>
          <p:cNvGrpSpPr/>
          <p:nvPr/>
        </p:nvGrpSpPr>
        <p:grpSpPr>
          <a:xfrm rot="10800000">
            <a:off x="8082780" y="7557766"/>
            <a:ext cx="110644" cy="946630"/>
            <a:chOff x="0" y="-38100"/>
            <a:chExt cx="30212" cy="258487"/>
          </a:xfrm>
        </p:grpSpPr>
        <p:sp>
          <p:nvSpPr>
            <p:cNvPr id="135" name="Google Shape;135;p16"/>
            <p:cNvSpPr/>
            <p:nvPr/>
          </p:nvSpPr>
          <p:spPr>
            <a:xfrm>
              <a:off x="0" y="0"/>
              <a:ext cx="30212" cy="220387"/>
            </a:xfrm>
            <a:custGeom>
              <a:avLst/>
              <a:gdLst/>
              <a:ahLst/>
              <a:cxnLst/>
              <a:rect l="l" t="t" r="r" b="b"/>
              <a:pathLst>
                <a:path w="30212" h="220387" extrusionOk="0">
                  <a:moveTo>
                    <a:pt x="0" y="0"/>
                  </a:moveTo>
                  <a:lnTo>
                    <a:pt x="30212" y="0"/>
                  </a:lnTo>
                  <a:lnTo>
                    <a:pt x="30212" y="220387"/>
                  </a:lnTo>
                  <a:lnTo>
                    <a:pt x="0" y="220387"/>
                  </a:lnTo>
                  <a:close/>
                </a:path>
              </a:pathLst>
            </a:custGeom>
            <a:solidFill>
              <a:srgbClr val="FFFFFF"/>
            </a:solidFill>
            <a:ln>
              <a:noFill/>
            </a:ln>
          </p:spPr>
          <p:txBody>
            <a:bodyPr/>
            <a:lstStyle/>
            <a:p>
              <a:endParaRPr lang="en-US"/>
            </a:p>
          </p:txBody>
        </p:sp>
        <p:sp>
          <p:nvSpPr>
            <p:cNvPr id="136" name="Google Shape;136;p16"/>
            <p:cNvSpPr txBox="1"/>
            <p:nvPr/>
          </p:nvSpPr>
          <p:spPr>
            <a:xfrm>
              <a:off x="0" y="-38100"/>
              <a:ext cx="30212" cy="258487"/>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37" name="Google Shape;137;p16"/>
          <p:cNvCxnSpPr/>
          <p:nvPr/>
        </p:nvCxnSpPr>
        <p:spPr>
          <a:xfrm>
            <a:off x="4265832" y="7617009"/>
            <a:ext cx="0" cy="580258"/>
          </a:xfrm>
          <a:prstGeom prst="straightConnector1">
            <a:avLst/>
          </a:prstGeom>
          <a:noFill/>
          <a:ln w="38100" cap="rnd" cmpd="sng">
            <a:solidFill>
              <a:srgbClr val="605C59"/>
            </a:solidFill>
            <a:prstDash val="dot"/>
            <a:round/>
            <a:headEnd type="none" w="sm" len="sm"/>
            <a:tailEnd type="oval" w="lg" len="lg"/>
          </a:ln>
        </p:spPr>
      </p:cxnSp>
      <p:cxnSp>
        <p:nvCxnSpPr>
          <p:cNvPr id="138" name="Google Shape;138;p16"/>
          <p:cNvCxnSpPr/>
          <p:nvPr/>
        </p:nvCxnSpPr>
        <p:spPr>
          <a:xfrm>
            <a:off x="8064406" y="7617009"/>
            <a:ext cx="0" cy="580258"/>
          </a:xfrm>
          <a:prstGeom prst="straightConnector1">
            <a:avLst/>
          </a:prstGeom>
          <a:noFill/>
          <a:ln w="38100" cap="rnd" cmpd="sng">
            <a:solidFill>
              <a:srgbClr val="605C59"/>
            </a:solidFill>
            <a:prstDash val="dot"/>
            <a:round/>
            <a:headEnd type="none" w="sm" len="sm"/>
            <a:tailEnd type="oval" w="lg" len="lg"/>
          </a:ln>
        </p:spPr>
      </p:cxnSp>
      <p:grpSp>
        <p:nvGrpSpPr>
          <p:cNvPr id="139" name="Google Shape;139;p16"/>
          <p:cNvGrpSpPr/>
          <p:nvPr/>
        </p:nvGrpSpPr>
        <p:grpSpPr>
          <a:xfrm>
            <a:off x="2117171" y="5881067"/>
            <a:ext cx="160295" cy="160295"/>
            <a:chOff x="0" y="0"/>
            <a:chExt cx="812800" cy="812800"/>
          </a:xfrm>
        </p:grpSpPr>
        <p:sp>
          <p:nvSpPr>
            <p:cNvPr id="140" name="Google Shape;140;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605C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2" name="Google Shape;142;p16"/>
          <p:cNvGrpSpPr/>
          <p:nvPr/>
        </p:nvGrpSpPr>
        <p:grpSpPr>
          <a:xfrm>
            <a:off x="5915745" y="5881067"/>
            <a:ext cx="160295" cy="160295"/>
            <a:chOff x="0" y="0"/>
            <a:chExt cx="812800" cy="812800"/>
          </a:xfrm>
        </p:grpSpPr>
        <p:sp>
          <p:nvSpPr>
            <p:cNvPr id="143" name="Google Shape;143;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605C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5" name="Google Shape;145;p16"/>
          <p:cNvGrpSpPr/>
          <p:nvPr/>
        </p:nvGrpSpPr>
        <p:grpSpPr>
          <a:xfrm rot="10800000">
            <a:off x="4367773" y="7490249"/>
            <a:ext cx="160295" cy="160295"/>
            <a:chOff x="0" y="0"/>
            <a:chExt cx="812800" cy="812800"/>
          </a:xfrm>
        </p:grpSpPr>
        <p:sp>
          <p:nvSpPr>
            <p:cNvPr id="146" name="Google Shape;146;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605C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8" name="Google Shape;148;p16"/>
          <p:cNvGrpSpPr/>
          <p:nvPr/>
        </p:nvGrpSpPr>
        <p:grpSpPr>
          <a:xfrm rot="10800000">
            <a:off x="8166347" y="7490249"/>
            <a:ext cx="160295" cy="160295"/>
            <a:chOff x="0" y="0"/>
            <a:chExt cx="812800" cy="812800"/>
          </a:xfrm>
        </p:grpSpPr>
        <p:sp>
          <p:nvSpPr>
            <p:cNvPr id="149" name="Google Shape;149;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605C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1" name="Google Shape;151;p16"/>
          <p:cNvGrpSpPr/>
          <p:nvPr/>
        </p:nvGrpSpPr>
        <p:grpSpPr>
          <a:xfrm>
            <a:off x="1712485" y="6117258"/>
            <a:ext cx="1297095" cy="1297095"/>
            <a:chOff x="0" y="0"/>
            <a:chExt cx="812800" cy="812800"/>
          </a:xfrm>
        </p:grpSpPr>
        <p:sp>
          <p:nvSpPr>
            <p:cNvPr id="152" name="Google Shape;152;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4" name="Google Shape;154;p16"/>
          <p:cNvGrpSpPr/>
          <p:nvPr/>
        </p:nvGrpSpPr>
        <p:grpSpPr>
          <a:xfrm>
            <a:off x="5511059" y="6117258"/>
            <a:ext cx="1297095" cy="1297095"/>
            <a:chOff x="0" y="0"/>
            <a:chExt cx="812800" cy="812800"/>
          </a:xfrm>
        </p:grpSpPr>
        <p:sp>
          <p:nvSpPr>
            <p:cNvPr id="155" name="Google Shape;155;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EB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7" name="Google Shape;157;p16"/>
          <p:cNvGrpSpPr/>
          <p:nvPr/>
        </p:nvGrpSpPr>
        <p:grpSpPr>
          <a:xfrm rot="10800000">
            <a:off x="3635659" y="6117258"/>
            <a:ext cx="1297095" cy="1297095"/>
            <a:chOff x="0" y="0"/>
            <a:chExt cx="812800" cy="812800"/>
          </a:xfrm>
        </p:grpSpPr>
        <p:sp>
          <p:nvSpPr>
            <p:cNvPr id="158" name="Google Shape;158;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6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0" name="Google Shape;160;p16"/>
          <p:cNvGrpSpPr/>
          <p:nvPr/>
        </p:nvGrpSpPr>
        <p:grpSpPr>
          <a:xfrm rot="10800000">
            <a:off x="7434233" y="6117258"/>
            <a:ext cx="1297095" cy="1297095"/>
            <a:chOff x="0" y="0"/>
            <a:chExt cx="812800" cy="812800"/>
          </a:xfrm>
        </p:grpSpPr>
        <p:sp>
          <p:nvSpPr>
            <p:cNvPr id="161" name="Google Shape;161;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2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3" name="Google Shape;163;p16"/>
          <p:cNvGrpSpPr/>
          <p:nvPr/>
        </p:nvGrpSpPr>
        <p:grpSpPr>
          <a:xfrm>
            <a:off x="9069569" y="5877194"/>
            <a:ext cx="1777226" cy="1777226"/>
            <a:chOff x="15919" y="15919"/>
            <a:chExt cx="780963" cy="780963"/>
          </a:xfrm>
        </p:grpSpPr>
        <p:sp>
          <p:nvSpPr>
            <p:cNvPr id="164" name="Google Shape;164;p16"/>
            <p:cNvSpPr/>
            <p:nvPr/>
          </p:nvSpPr>
          <p:spPr>
            <a:xfrm>
              <a:off x="15919" y="15919"/>
              <a:ext cx="780963" cy="780963"/>
            </a:xfrm>
            <a:custGeom>
              <a:avLst/>
              <a:gdLst/>
              <a:ahLst/>
              <a:cxnLst/>
              <a:rect l="l" t="t" r="r" b="b"/>
              <a:pathLst>
                <a:path w="780963" h="780963" extrusionOk="0">
                  <a:moveTo>
                    <a:pt x="457589" y="25268"/>
                  </a:moveTo>
                  <a:lnTo>
                    <a:pt x="457589" y="25268"/>
                  </a:lnTo>
                  <a:cubicBezTo>
                    <a:pt x="502048" y="52554"/>
                    <a:pt x="550541" y="72641"/>
                    <a:pt x="601273" y="84784"/>
                  </a:cubicBezTo>
                  <a:lnTo>
                    <a:pt x="601273" y="84784"/>
                  </a:lnTo>
                  <a:cubicBezTo>
                    <a:pt x="648252" y="96029"/>
                    <a:pt x="684933" y="132709"/>
                    <a:pt x="696178" y="179689"/>
                  </a:cubicBezTo>
                  <a:lnTo>
                    <a:pt x="696178" y="179689"/>
                  </a:lnTo>
                  <a:cubicBezTo>
                    <a:pt x="708321" y="230421"/>
                    <a:pt x="728408" y="278914"/>
                    <a:pt x="755694" y="323373"/>
                  </a:cubicBezTo>
                  <a:lnTo>
                    <a:pt x="755694" y="323373"/>
                  </a:lnTo>
                  <a:cubicBezTo>
                    <a:pt x="780962" y="364544"/>
                    <a:pt x="780962" y="416418"/>
                    <a:pt x="755694" y="457589"/>
                  </a:cubicBezTo>
                  <a:lnTo>
                    <a:pt x="755694" y="457589"/>
                  </a:lnTo>
                  <a:cubicBezTo>
                    <a:pt x="728408" y="502048"/>
                    <a:pt x="708321" y="550541"/>
                    <a:pt x="696178" y="601273"/>
                  </a:cubicBezTo>
                  <a:lnTo>
                    <a:pt x="696178" y="601273"/>
                  </a:lnTo>
                  <a:cubicBezTo>
                    <a:pt x="684933" y="648253"/>
                    <a:pt x="648253" y="684933"/>
                    <a:pt x="601273" y="696178"/>
                  </a:cubicBezTo>
                  <a:lnTo>
                    <a:pt x="601273" y="696178"/>
                  </a:lnTo>
                  <a:cubicBezTo>
                    <a:pt x="550541" y="708321"/>
                    <a:pt x="502048" y="728408"/>
                    <a:pt x="457589" y="755694"/>
                  </a:cubicBezTo>
                  <a:lnTo>
                    <a:pt x="457589" y="755694"/>
                  </a:lnTo>
                  <a:cubicBezTo>
                    <a:pt x="416418" y="780962"/>
                    <a:pt x="364544" y="780962"/>
                    <a:pt x="323373" y="755694"/>
                  </a:cubicBezTo>
                  <a:lnTo>
                    <a:pt x="323373" y="755694"/>
                  </a:lnTo>
                  <a:cubicBezTo>
                    <a:pt x="278914" y="728408"/>
                    <a:pt x="230421" y="708321"/>
                    <a:pt x="179689" y="696178"/>
                  </a:cubicBezTo>
                  <a:lnTo>
                    <a:pt x="179689" y="696178"/>
                  </a:lnTo>
                  <a:cubicBezTo>
                    <a:pt x="132709" y="684933"/>
                    <a:pt x="96029" y="648252"/>
                    <a:pt x="84784" y="601273"/>
                  </a:cubicBezTo>
                  <a:lnTo>
                    <a:pt x="84784" y="601273"/>
                  </a:lnTo>
                  <a:cubicBezTo>
                    <a:pt x="72641" y="550541"/>
                    <a:pt x="52554" y="502048"/>
                    <a:pt x="25268" y="457589"/>
                  </a:cubicBezTo>
                  <a:lnTo>
                    <a:pt x="25268" y="457589"/>
                  </a:lnTo>
                  <a:cubicBezTo>
                    <a:pt x="0" y="416418"/>
                    <a:pt x="0" y="364544"/>
                    <a:pt x="25268" y="323373"/>
                  </a:cubicBezTo>
                  <a:lnTo>
                    <a:pt x="25268" y="323373"/>
                  </a:lnTo>
                  <a:cubicBezTo>
                    <a:pt x="52554" y="278914"/>
                    <a:pt x="72641" y="230421"/>
                    <a:pt x="84784" y="179689"/>
                  </a:cubicBezTo>
                  <a:lnTo>
                    <a:pt x="84784" y="179689"/>
                  </a:lnTo>
                  <a:cubicBezTo>
                    <a:pt x="96029" y="132709"/>
                    <a:pt x="132709" y="96029"/>
                    <a:pt x="179689" y="84784"/>
                  </a:cubicBezTo>
                  <a:lnTo>
                    <a:pt x="179689" y="84784"/>
                  </a:lnTo>
                  <a:cubicBezTo>
                    <a:pt x="230421" y="72641"/>
                    <a:pt x="278914" y="52554"/>
                    <a:pt x="323373" y="25268"/>
                  </a:cubicBezTo>
                  <a:lnTo>
                    <a:pt x="323373" y="25268"/>
                  </a:lnTo>
                  <a:cubicBezTo>
                    <a:pt x="364544" y="0"/>
                    <a:pt x="416418" y="0"/>
                    <a:pt x="457589" y="25268"/>
                  </a:cubicBezTo>
                  <a:close/>
                </a:path>
              </a:pathLst>
            </a:custGeom>
            <a:solidFill>
              <a:srgbClr val="000000">
                <a:alpha val="0"/>
              </a:srgbClr>
            </a:solidFill>
            <a:ln w="38100" cap="rnd" cmpd="sng">
              <a:solidFill>
                <a:srgbClr val="605C59"/>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txBox="1"/>
            <p:nvPr/>
          </p:nvSpPr>
          <p:spPr>
            <a:xfrm>
              <a:off x="139700" y="101600"/>
              <a:ext cx="533400" cy="571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6" name="Google Shape;166;p16"/>
          <p:cNvGrpSpPr/>
          <p:nvPr/>
        </p:nvGrpSpPr>
        <p:grpSpPr>
          <a:xfrm rot="10800000">
            <a:off x="10992740" y="5877191"/>
            <a:ext cx="1777226" cy="1777226"/>
            <a:chOff x="15919" y="15919"/>
            <a:chExt cx="780963" cy="780963"/>
          </a:xfrm>
        </p:grpSpPr>
        <p:sp>
          <p:nvSpPr>
            <p:cNvPr id="167" name="Google Shape;167;p16"/>
            <p:cNvSpPr/>
            <p:nvPr/>
          </p:nvSpPr>
          <p:spPr>
            <a:xfrm>
              <a:off x="15919" y="15919"/>
              <a:ext cx="780963" cy="780963"/>
            </a:xfrm>
            <a:custGeom>
              <a:avLst/>
              <a:gdLst/>
              <a:ahLst/>
              <a:cxnLst/>
              <a:rect l="l" t="t" r="r" b="b"/>
              <a:pathLst>
                <a:path w="780963" h="780963" extrusionOk="0">
                  <a:moveTo>
                    <a:pt x="457589" y="25268"/>
                  </a:moveTo>
                  <a:lnTo>
                    <a:pt x="457589" y="25268"/>
                  </a:lnTo>
                  <a:cubicBezTo>
                    <a:pt x="502048" y="52554"/>
                    <a:pt x="550541" y="72641"/>
                    <a:pt x="601273" y="84784"/>
                  </a:cubicBezTo>
                  <a:lnTo>
                    <a:pt x="601273" y="84784"/>
                  </a:lnTo>
                  <a:cubicBezTo>
                    <a:pt x="648252" y="96029"/>
                    <a:pt x="684933" y="132709"/>
                    <a:pt x="696178" y="179689"/>
                  </a:cubicBezTo>
                  <a:lnTo>
                    <a:pt x="696178" y="179689"/>
                  </a:lnTo>
                  <a:cubicBezTo>
                    <a:pt x="708321" y="230421"/>
                    <a:pt x="728408" y="278914"/>
                    <a:pt x="755694" y="323373"/>
                  </a:cubicBezTo>
                  <a:lnTo>
                    <a:pt x="755694" y="323373"/>
                  </a:lnTo>
                  <a:cubicBezTo>
                    <a:pt x="780962" y="364544"/>
                    <a:pt x="780962" y="416418"/>
                    <a:pt x="755694" y="457589"/>
                  </a:cubicBezTo>
                  <a:lnTo>
                    <a:pt x="755694" y="457589"/>
                  </a:lnTo>
                  <a:cubicBezTo>
                    <a:pt x="728408" y="502048"/>
                    <a:pt x="708321" y="550541"/>
                    <a:pt x="696178" y="601273"/>
                  </a:cubicBezTo>
                  <a:lnTo>
                    <a:pt x="696178" y="601273"/>
                  </a:lnTo>
                  <a:cubicBezTo>
                    <a:pt x="684933" y="648253"/>
                    <a:pt x="648253" y="684933"/>
                    <a:pt x="601273" y="696178"/>
                  </a:cubicBezTo>
                  <a:lnTo>
                    <a:pt x="601273" y="696178"/>
                  </a:lnTo>
                  <a:cubicBezTo>
                    <a:pt x="550541" y="708321"/>
                    <a:pt x="502048" y="728408"/>
                    <a:pt x="457589" y="755694"/>
                  </a:cubicBezTo>
                  <a:lnTo>
                    <a:pt x="457589" y="755694"/>
                  </a:lnTo>
                  <a:cubicBezTo>
                    <a:pt x="416418" y="780962"/>
                    <a:pt x="364544" y="780962"/>
                    <a:pt x="323373" y="755694"/>
                  </a:cubicBezTo>
                  <a:lnTo>
                    <a:pt x="323373" y="755694"/>
                  </a:lnTo>
                  <a:cubicBezTo>
                    <a:pt x="278914" y="728408"/>
                    <a:pt x="230421" y="708321"/>
                    <a:pt x="179689" y="696178"/>
                  </a:cubicBezTo>
                  <a:lnTo>
                    <a:pt x="179689" y="696178"/>
                  </a:lnTo>
                  <a:cubicBezTo>
                    <a:pt x="132709" y="684933"/>
                    <a:pt x="96029" y="648252"/>
                    <a:pt x="84784" y="601273"/>
                  </a:cubicBezTo>
                  <a:lnTo>
                    <a:pt x="84784" y="601273"/>
                  </a:lnTo>
                  <a:cubicBezTo>
                    <a:pt x="72641" y="550541"/>
                    <a:pt x="52554" y="502048"/>
                    <a:pt x="25268" y="457589"/>
                  </a:cubicBezTo>
                  <a:lnTo>
                    <a:pt x="25268" y="457589"/>
                  </a:lnTo>
                  <a:cubicBezTo>
                    <a:pt x="0" y="416418"/>
                    <a:pt x="0" y="364544"/>
                    <a:pt x="25268" y="323373"/>
                  </a:cubicBezTo>
                  <a:lnTo>
                    <a:pt x="25268" y="323373"/>
                  </a:lnTo>
                  <a:cubicBezTo>
                    <a:pt x="52554" y="278914"/>
                    <a:pt x="72641" y="230421"/>
                    <a:pt x="84784" y="179689"/>
                  </a:cubicBezTo>
                  <a:lnTo>
                    <a:pt x="84784" y="179689"/>
                  </a:lnTo>
                  <a:cubicBezTo>
                    <a:pt x="96029" y="132709"/>
                    <a:pt x="132709" y="96029"/>
                    <a:pt x="179689" y="84784"/>
                  </a:cubicBezTo>
                  <a:lnTo>
                    <a:pt x="179689" y="84784"/>
                  </a:lnTo>
                  <a:cubicBezTo>
                    <a:pt x="230421" y="72641"/>
                    <a:pt x="278914" y="52554"/>
                    <a:pt x="323373" y="25268"/>
                  </a:cubicBezTo>
                  <a:lnTo>
                    <a:pt x="323373" y="25268"/>
                  </a:lnTo>
                  <a:cubicBezTo>
                    <a:pt x="364544" y="0"/>
                    <a:pt x="416418" y="0"/>
                    <a:pt x="457589" y="25268"/>
                  </a:cubicBezTo>
                  <a:close/>
                </a:path>
              </a:pathLst>
            </a:custGeom>
            <a:solidFill>
              <a:srgbClr val="000000">
                <a:alpha val="0"/>
              </a:srgbClr>
            </a:solidFill>
            <a:ln w="38100" cap="rnd" cmpd="sng">
              <a:solidFill>
                <a:srgbClr val="605C59"/>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txBox="1"/>
            <p:nvPr/>
          </p:nvSpPr>
          <p:spPr>
            <a:xfrm>
              <a:off x="139700" y="101600"/>
              <a:ext cx="533400" cy="571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9" name="Google Shape;169;p16"/>
          <p:cNvGrpSpPr/>
          <p:nvPr/>
        </p:nvGrpSpPr>
        <p:grpSpPr>
          <a:xfrm>
            <a:off x="9847536" y="5072207"/>
            <a:ext cx="110644" cy="946630"/>
            <a:chOff x="0" y="-38100"/>
            <a:chExt cx="30212" cy="258487"/>
          </a:xfrm>
        </p:grpSpPr>
        <p:sp>
          <p:nvSpPr>
            <p:cNvPr id="170" name="Google Shape;170;p16"/>
            <p:cNvSpPr/>
            <p:nvPr/>
          </p:nvSpPr>
          <p:spPr>
            <a:xfrm>
              <a:off x="0" y="0"/>
              <a:ext cx="30212" cy="220387"/>
            </a:xfrm>
            <a:custGeom>
              <a:avLst/>
              <a:gdLst/>
              <a:ahLst/>
              <a:cxnLst/>
              <a:rect l="l" t="t" r="r" b="b"/>
              <a:pathLst>
                <a:path w="30212" h="220387" extrusionOk="0">
                  <a:moveTo>
                    <a:pt x="0" y="0"/>
                  </a:moveTo>
                  <a:lnTo>
                    <a:pt x="30212" y="0"/>
                  </a:lnTo>
                  <a:lnTo>
                    <a:pt x="30212" y="220387"/>
                  </a:lnTo>
                  <a:lnTo>
                    <a:pt x="0" y="220387"/>
                  </a:lnTo>
                  <a:close/>
                </a:path>
              </a:pathLst>
            </a:custGeom>
            <a:solidFill>
              <a:srgbClr val="FFFFFF"/>
            </a:solidFill>
            <a:ln>
              <a:noFill/>
            </a:ln>
          </p:spPr>
          <p:txBody>
            <a:bodyPr/>
            <a:lstStyle/>
            <a:p>
              <a:endParaRPr lang="en-US"/>
            </a:p>
          </p:txBody>
        </p:sp>
        <p:sp>
          <p:nvSpPr>
            <p:cNvPr id="171" name="Google Shape;171;p16"/>
            <p:cNvSpPr txBox="1"/>
            <p:nvPr/>
          </p:nvSpPr>
          <p:spPr>
            <a:xfrm>
              <a:off x="0" y="-38100"/>
              <a:ext cx="30212" cy="258487"/>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72" name="Google Shape;172;p16"/>
          <p:cNvCxnSpPr/>
          <p:nvPr/>
        </p:nvCxnSpPr>
        <p:spPr>
          <a:xfrm rot="10800000">
            <a:off x="9976554" y="5334345"/>
            <a:ext cx="0" cy="580258"/>
          </a:xfrm>
          <a:prstGeom prst="straightConnector1">
            <a:avLst/>
          </a:prstGeom>
          <a:noFill/>
          <a:ln w="38100" cap="rnd" cmpd="sng">
            <a:solidFill>
              <a:srgbClr val="605C59"/>
            </a:solidFill>
            <a:prstDash val="dot"/>
            <a:round/>
            <a:headEnd type="none" w="sm" len="sm"/>
            <a:tailEnd type="oval" w="lg" len="lg"/>
          </a:ln>
        </p:spPr>
      </p:cxnSp>
      <p:grpSp>
        <p:nvGrpSpPr>
          <p:cNvPr id="173" name="Google Shape;173;p16"/>
          <p:cNvGrpSpPr/>
          <p:nvPr/>
        </p:nvGrpSpPr>
        <p:grpSpPr>
          <a:xfrm rot="10800000">
            <a:off x="11881354" y="7570397"/>
            <a:ext cx="110644" cy="946630"/>
            <a:chOff x="0" y="-38100"/>
            <a:chExt cx="30212" cy="258487"/>
          </a:xfrm>
        </p:grpSpPr>
        <p:sp>
          <p:nvSpPr>
            <p:cNvPr id="174" name="Google Shape;174;p16"/>
            <p:cNvSpPr/>
            <p:nvPr/>
          </p:nvSpPr>
          <p:spPr>
            <a:xfrm>
              <a:off x="0" y="0"/>
              <a:ext cx="30212" cy="220387"/>
            </a:xfrm>
            <a:custGeom>
              <a:avLst/>
              <a:gdLst/>
              <a:ahLst/>
              <a:cxnLst/>
              <a:rect l="l" t="t" r="r" b="b"/>
              <a:pathLst>
                <a:path w="30212" h="220387" extrusionOk="0">
                  <a:moveTo>
                    <a:pt x="0" y="0"/>
                  </a:moveTo>
                  <a:lnTo>
                    <a:pt x="30212" y="0"/>
                  </a:lnTo>
                  <a:lnTo>
                    <a:pt x="30212" y="220387"/>
                  </a:lnTo>
                  <a:lnTo>
                    <a:pt x="0" y="220387"/>
                  </a:lnTo>
                  <a:close/>
                </a:path>
              </a:pathLst>
            </a:custGeom>
            <a:solidFill>
              <a:srgbClr val="FFFFFF"/>
            </a:solidFill>
            <a:ln>
              <a:noFill/>
            </a:ln>
          </p:spPr>
          <p:txBody>
            <a:bodyPr/>
            <a:lstStyle/>
            <a:p>
              <a:endParaRPr lang="en-US"/>
            </a:p>
          </p:txBody>
        </p:sp>
        <p:sp>
          <p:nvSpPr>
            <p:cNvPr id="175" name="Google Shape;175;p16"/>
            <p:cNvSpPr txBox="1"/>
            <p:nvPr/>
          </p:nvSpPr>
          <p:spPr>
            <a:xfrm>
              <a:off x="0" y="-38100"/>
              <a:ext cx="30212" cy="258487"/>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76" name="Google Shape;176;p16"/>
          <p:cNvCxnSpPr/>
          <p:nvPr/>
        </p:nvCxnSpPr>
        <p:spPr>
          <a:xfrm>
            <a:off x="11862980" y="7617009"/>
            <a:ext cx="0" cy="580258"/>
          </a:xfrm>
          <a:prstGeom prst="straightConnector1">
            <a:avLst/>
          </a:prstGeom>
          <a:noFill/>
          <a:ln w="38100" cap="rnd" cmpd="sng">
            <a:solidFill>
              <a:srgbClr val="605C59"/>
            </a:solidFill>
            <a:prstDash val="dot"/>
            <a:round/>
            <a:headEnd type="none" w="sm" len="sm"/>
            <a:tailEnd type="oval" w="lg" len="lg"/>
          </a:ln>
        </p:spPr>
      </p:cxnSp>
      <p:grpSp>
        <p:nvGrpSpPr>
          <p:cNvPr id="177" name="Google Shape;177;p16"/>
          <p:cNvGrpSpPr/>
          <p:nvPr/>
        </p:nvGrpSpPr>
        <p:grpSpPr>
          <a:xfrm>
            <a:off x="9714319" y="5881067"/>
            <a:ext cx="160295" cy="160295"/>
            <a:chOff x="0" y="0"/>
            <a:chExt cx="812800" cy="812800"/>
          </a:xfrm>
        </p:grpSpPr>
        <p:sp>
          <p:nvSpPr>
            <p:cNvPr id="178" name="Google Shape;178;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605C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0" name="Google Shape;180;p16"/>
          <p:cNvGrpSpPr/>
          <p:nvPr/>
        </p:nvGrpSpPr>
        <p:grpSpPr>
          <a:xfrm rot="10800000">
            <a:off x="11964921" y="7490249"/>
            <a:ext cx="160295" cy="160295"/>
            <a:chOff x="0" y="0"/>
            <a:chExt cx="812800" cy="812800"/>
          </a:xfrm>
        </p:grpSpPr>
        <p:sp>
          <p:nvSpPr>
            <p:cNvPr id="181" name="Google Shape;181;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605C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3" name="Google Shape;183;p16"/>
          <p:cNvGrpSpPr/>
          <p:nvPr/>
        </p:nvGrpSpPr>
        <p:grpSpPr>
          <a:xfrm>
            <a:off x="9309633" y="6117258"/>
            <a:ext cx="1297095" cy="1297095"/>
            <a:chOff x="0" y="0"/>
            <a:chExt cx="812800" cy="812800"/>
          </a:xfrm>
        </p:grpSpPr>
        <p:sp>
          <p:nvSpPr>
            <p:cNvPr id="184" name="Google Shape;184;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6" name="Google Shape;186;p16"/>
          <p:cNvGrpSpPr/>
          <p:nvPr/>
        </p:nvGrpSpPr>
        <p:grpSpPr>
          <a:xfrm rot="10800000">
            <a:off x="11232807" y="6117258"/>
            <a:ext cx="1297095" cy="1297095"/>
            <a:chOff x="0" y="0"/>
            <a:chExt cx="812800" cy="812800"/>
          </a:xfrm>
        </p:grpSpPr>
        <p:sp>
          <p:nvSpPr>
            <p:cNvPr id="187" name="Google Shape;187;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9" name="Google Shape;189;p16"/>
          <p:cNvGrpSpPr/>
          <p:nvPr/>
        </p:nvGrpSpPr>
        <p:grpSpPr>
          <a:xfrm>
            <a:off x="12868143" y="5877194"/>
            <a:ext cx="1777226" cy="1777226"/>
            <a:chOff x="15919" y="15919"/>
            <a:chExt cx="780963" cy="780963"/>
          </a:xfrm>
        </p:grpSpPr>
        <p:sp>
          <p:nvSpPr>
            <p:cNvPr id="190" name="Google Shape;190;p16"/>
            <p:cNvSpPr/>
            <p:nvPr/>
          </p:nvSpPr>
          <p:spPr>
            <a:xfrm>
              <a:off x="15919" y="15919"/>
              <a:ext cx="780963" cy="780963"/>
            </a:xfrm>
            <a:custGeom>
              <a:avLst/>
              <a:gdLst/>
              <a:ahLst/>
              <a:cxnLst/>
              <a:rect l="l" t="t" r="r" b="b"/>
              <a:pathLst>
                <a:path w="780963" h="780963" extrusionOk="0">
                  <a:moveTo>
                    <a:pt x="457589" y="25268"/>
                  </a:moveTo>
                  <a:lnTo>
                    <a:pt x="457589" y="25268"/>
                  </a:lnTo>
                  <a:cubicBezTo>
                    <a:pt x="502048" y="52554"/>
                    <a:pt x="550541" y="72641"/>
                    <a:pt x="601273" y="84784"/>
                  </a:cubicBezTo>
                  <a:lnTo>
                    <a:pt x="601273" y="84784"/>
                  </a:lnTo>
                  <a:cubicBezTo>
                    <a:pt x="648252" y="96029"/>
                    <a:pt x="684933" y="132709"/>
                    <a:pt x="696178" y="179689"/>
                  </a:cubicBezTo>
                  <a:lnTo>
                    <a:pt x="696178" y="179689"/>
                  </a:lnTo>
                  <a:cubicBezTo>
                    <a:pt x="708321" y="230421"/>
                    <a:pt x="728408" y="278914"/>
                    <a:pt x="755694" y="323373"/>
                  </a:cubicBezTo>
                  <a:lnTo>
                    <a:pt x="755694" y="323373"/>
                  </a:lnTo>
                  <a:cubicBezTo>
                    <a:pt x="780962" y="364544"/>
                    <a:pt x="780962" y="416418"/>
                    <a:pt x="755694" y="457589"/>
                  </a:cubicBezTo>
                  <a:lnTo>
                    <a:pt x="755694" y="457589"/>
                  </a:lnTo>
                  <a:cubicBezTo>
                    <a:pt x="728408" y="502048"/>
                    <a:pt x="708321" y="550541"/>
                    <a:pt x="696178" y="601273"/>
                  </a:cubicBezTo>
                  <a:lnTo>
                    <a:pt x="696178" y="601273"/>
                  </a:lnTo>
                  <a:cubicBezTo>
                    <a:pt x="684933" y="648253"/>
                    <a:pt x="648253" y="684933"/>
                    <a:pt x="601273" y="696178"/>
                  </a:cubicBezTo>
                  <a:lnTo>
                    <a:pt x="601273" y="696178"/>
                  </a:lnTo>
                  <a:cubicBezTo>
                    <a:pt x="550541" y="708321"/>
                    <a:pt x="502048" y="728408"/>
                    <a:pt x="457589" y="755694"/>
                  </a:cubicBezTo>
                  <a:lnTo>
                    <a:pt x="457589" y="755694"/>
                  </a:lnTo>
                  <a:cubicBezTo>
                    <a:pt x="416418" y="780962"/>
                    <a:pt x="364544" y="780962"/>
                    <a:pt x="323373" y="755694"/>
                  </a:cubicBezTo>
                  <a:lnTo>
                    <a:pt x="323373" y="755694"/>
                  </a:lnTo>
                  <a:cubicBezTo>
                    <a:pt x="278914" y="728408"/>
                    <a:pt x="230421" y="708321"/>
                    <a:pt x="179689" y="696178"/>
                  </a:cubicBezTo>
                  <a:lnTo>
                    <a:pt x="179689" y="696178"/>
                  </a:lnTo>
                  <a:cubicBezTo>
                    <a:pt x="132709" y="684933"/>
                    <a:pt x="96029" y="648252"/>
                    <a:pt x="84784" y="601273"/>
                  </a:cubicBezTo>
                  <a:lnTo>
                    <a:pt x="84784" y="601273"/>
                  </a:lnTo>
                  <a:cubicBezTo>
                    <a:pt x="72641" y="550541"/>
                    <a:pt x="52554" y="502048"/>
                    <a:pt x="25268" y="457589"/>
                  </a:cubicBezTo>
                  <a:lnTo>
                    <a:pt x="25268" y="457589"/>
                  </a:lnTo>
                  <a:cubicBezTo>
                    <a:pt x="0" y="416418"/>
                    <a:pt x="0" y="364544"/>
                    <a:pt x="25268" y="323373"/>
                  </a:cubicBezTo>
                  <a:lnTo>
                    <a:pt x="25268" y="323373"/>
                  </a:lnTo>
                  <a:cubicBezTo>
                    <a:pt x="52554" y="278914"/>
                    <a:pt x="72641" y="230421"/>
                    <a:pt x="84784" y="179689"/>
                  </a:cubicBezTo>
                  <a:lnTo>
                    <a:pt x="84784" y="179689"/>
                  </a:lnTo>
                  <a:cubicBezTo>
                    <a:pt x="96029" y="132709"/>
                    <a:pt x="132709" y="96029"/>
                    <a:pt x="179689" y="84784"/>
                  </a:cubicBezTo>
                  <a:lnTo>
                    <a:pt x="179689" y="84784"/>
                  </a:lnTo>
                  <a:cubicBezTo>
                    <a:pt x="230421" y="72641"/>
                    <a:pt x="278914" y="52554"/>
                    <a:pt x="323373" y="25268"/>
                  </a:cubicBezTo>
                  <a:lnTo>
                    <a:pt x="323373" y="25268"/>
                  </a:lnTo>
                  <a:cubicBezTo>
                    <a:pt x="364544" y="0"/>
                    <a:pt x="416418" y="0"/>
                    <a:pt x="457589" y="25268"/>
                  </a:cubicBezTo>
                  <a:close/>
                </a:path>
              </a:pathLst>
            </a:custGeom>
            <a:solidFill>
              <a:srgbClr val="000000">
                <a:alpha val="0"/>
              </a:srgbClr>
            </a:solidFill>
            <a:ln w="38100" cap="rnd" cmpd="sng">
              <a:solidFill>
                <a:srgbClr val="605C59"/>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txBox="1"/>
            <p:nvPr/>
          </p:nvSpPr>
          <p:spPr>
            <a:xfrm>
              <a:off x="139700" y="101600"/>
              <a:ext cx="533400" cy="571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2" name="Google Shape;192;p16"/>
          <p:cNvGrpSpPr/>
          <p:nvPr/>
        </p:nvGrpSpPr>
        <p:grpSpPr>
          <a:xfrm rot="10800000">
            <a:off x="14791314" y="5877191"/>
            <a:ext cx="1777226" cy="1777226"/>
            <a:chOff x="15919" y="15919"/>
            <a:chExt cx="780963" cy="780963"/>
          </a:xfrm>
        </p:grpSpPr>
        <p:sp>
          <p:nvSpPr>
            <p:cNvPr id="193" name="Google Shape;193;p16"/>
            <p:cNvSpPr/>
            <p:nvPr/>
          </p:nvSpPr>
          <p:spPr>
            <a:xfrm>
              <a:off x="15919" y="15919"/>
              <a:ext cx="780963" cy="780963"/>
            </a:xfrm>
            <a:custGeom>
              <a:avLst/>
              <a:gdLst/>
              <a:ahLst/>
              <a:cxnLst/>
              <a:rect l="l" t="t" r="r" b="b"/>
              <a:pathLst>
                <a:path w="780963" h="780963" extrusionOk="0">
                  <a:moveTo>
                    <a:pt x="457589" y="25268"/>
                  </a:moveTo>
                  <a:lnTo>
                    <a:pt x="457589" y="25268"/>
                  </a:lnTo>
                  <a:cubicBezTo>
                    <a:pt x="502048" y="52554"/>
                    <a:pt x="550541" y="72641"/>
                    <a:pt x="601273" y="84784"/>
                  </a:cubicBezTo>
                  <a:lnTo>
                    <a:pt x="601273" y="84784"/>
                  </a:lnTo>
                  <a:cubicBezTo>
                    <a:pt x="648252" y="96029"/>
                    <a:pt x="684933" y="132709"/>
                    <a:pt x="696178" y="179689"/>
                  </a:cubicBezTo>
                  <a:lnTo>
                    <a:pt x="696178" y="179689"/>
                  </a:lnTo>
                  <a:cubicBezTo>
                    <a:pt x="708321" y="230421"/>
                    <a:pt x="728408" y="278914"/>
                    <a:pt x="755694" y="323373"/>
                  </a:cubicBezTo>
                  <a:lnTo>
                    <a:pt x="755694" y="323373"/>
                  </a:lnTo>
                  <a:cubicBezTo>
                    <a:pt x="780962" y="364544"/>
                    <a:pt x="780962" y="416418"/>
                    <a:pt x="755694" y="457589"/>
                  </a:cubicBezTo>
                  <a:lnTo>
                    <a:pt x="755694" y="457589"/>
                  </a:lnTo>
                  <a:cubicBezTo>
                    <a:pt x="728408" y="502048"/>
                    <a:pt x="708321" y="550541"/>
                    <a:pt x="696178" y="601273"/>
                  </a:cubicBezTo>
                  <a:lnTo>
                    <a:pt x="696178" y="601273"/>
                  </a:lnTo>
                  <a:cubicBezTo>
                    <a:pt x="684933" y="648253"/>
                    <a:pt x="648253" y="684933"/>
                    <a:pt x="601273" y="696178"/>
                  </a:cubicBezTo>
                  <a:lnTo>
                    <a:pt x="601273" y="696178"/>
                  </a:lnTo>
                  <a:cubicBezTo>
                    <a:pt x="550541" y="708321"/>
                    <a:pt x="502048" y="728408"/>
                    <a:pt x="457589" y="755694"/>
                  </a:cubicBezTo>
                  <a:lnTo>
                    <a:pt x="457589" y="755694"/>
                  </a:lnTo>
                  <a:cubicBezTo>
                    <a:pt x="416418" y="780962"/>
                    <a:pt x="364544" y="780962"/>
                    <a:pt x="323373" y="755694"/>
                  </a:cubicBezTo>
                  <a:lnTo>
                    <a:pt x="323373" y="755694"/>
                  </a:lnTo>
                  <a:cubicBezTo>
                    <a:pt x="278914" y="728408"/>
                    <a:pt x="230421" y="708321"/>
                    <a:pt x="179689" y="696178"/>
                  </a:cubicBezTo>
                  <a:lnTo>
                    <a:pt x="179689" y="696178"/>
                  </a:lnTo>
                  <a:cubicBezTo>
                    <a:pt x="132709" y="684933"/>
                    <a:pt x="96029" y="648252"/>
                    <a:pt x="84784" y="601273"/>
                  </a:cubicBezTo>
                  <a:lnTo>
                    <a:pt x="84784" y="601273"/>
                  </a:lnTo>
                  <a:cubicBezTo>
                    <a:pt x="72641" y="550541"/>
                    <a:pt x="52554" y="502048"/>
                    <a:pt x="25268" y="457589"/>
                  </a:cubicBezTo>
                  <a:lnTo>
                    <a:pt x="25268" y="457589"/>
                  </a:lnTo>
                  <a:cubicBezTo>
                    <a:pt x="0" y="416418"/>
                    <a:pt x="0" y="364544"/>
                    <a:pt x="25268" y="323373"/>
                  </a:cubicBezTo>
                  <a:lnTo>
                    <a:pt x="25268" y="323373"/>
                  </a:lnTo>
                  <a:cubicBezTo>
                    <a:pt x="52554" y="278914"/>
                    <a:pt x="72641" y="230421"/>
                    <a:pt x="84784" y="179689"/>
                  </a:cubicBezTo>
                  <a:lnTo>
                    <a:pt x="84784" y="179689"/>
                  </a:lnTo>
                  <a:cubicBezTo>
                    <a:pt x="96029" y="132709"/>
                    <a:pt x="132709" y="96029"/>
                    <a:pt x="179689" y="84784"/>
                  </a:cubicBezTo>
                  <a:lnTo>
                    <a:pt x="179689" y="84784"/>
                  </a:lnTo>
                  <a:cubicBezTo>
                    <a:pt x="230421" y="72641"/>
                    <a:pt x="278914" y="52554"/>
                    <a:pt x="323373" y="25268"/>
                  </a:cubicBezTo>
                  <a:lnTo>
                    <a:pt x="323373" y="25268"/>
                  </a:lnTo>
                  <a:cubicBezTo>
                    <a:pt x="364544" y="0"/>
                    <a:pt x="416418" y="0"/>
                    <a:pt x="457589" y="25268"/>
                  </a:cubicBezTo>
                  <a:close/>
                </a:path>
              </a:pathLst>
            </a:custGeom>
            <a:solidFill>
              <a:srgbClr val="000000">
                <a:alpha val="0"/>
              </a:srgbClr>
            </a:solidFill>
            <a:ln w="38100" cap="rnd" cmpd="sng">
              <a:solidFill>
                <a:srgbClr val="605C59"/>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txBox="1"/>
            <p:nvPr/>
          </p:nvSpPr>
          <p:spPr>
            <a:xfrm>
              <a:off x="139700" y="101600"/>
              <a:ext cx="533400" cy="571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5" name="Google Shape;195;p16"/>
          <p:cNvGrpSpPr/>
          <p:nvPr/>
        </p:nvGrpSpPr>
        <p:grpSpPr>
          <a:xfrm>
            <a:off x="13646110" y="5072207"/>
            <a:ext cx="110644" cy="946630"/>
            <a:chOff x="0" y="-38100"/>
            <a:chExt cx="30212" cy="258487"/>
          </a:xfrm>
        </p:grpSpPr>
        <p:sp>
          <p:nvSpPr>
            <p:cNvPr id="196" name="Google Shape;196;p16"/>
            <p:cNvSpPr/>
            <p:nvPr/>
          </p:nvSpPr>
          <p:spPr>
            <a:xfrm>
              <a:off x="0" y="0"/>
              <a:ext cx="30212" cy="220387"/>
            </a:xfrm>
            <a:custGeom>
              <a:avLst/>
              <a:gdLst/>
              <a:ahLst/>
              <a:cxnLst/>
              <a:rect l="l" t="t" r="r" b="b"/>
              <a:pathLst>
                <a:path w="30212" h="220387" extrusionOk="0">
                  <a:moveTo>
                    <a:pt x="0" y="0"/>
                  </a:moveTo>
                  <a:lnTo>
                    <a:pt x="30212" y="0"/>
                  </a:lnTo>
                  <a:lnTo>
                    <a:pt x="30212" y="220387"/>
                  </a:lnTo>
                  <a:lnTo>
                    <a:pt x="0" y="220387"/>
                  </a:lnTo>
                  <a:close/>
                </a:path>
              </a:pathLst>
            </a:custGeom>
            <a:solidFill>
              <a:srgbClr val="FFFFFF"/>
            </a:solidFill>
            <a:ln>
              <a:noFill/>
            </a:ln>
          </p:spPr>
          <p:txBody>
            <a:bodyPr/>
            <a:lstStyle/>
            <a:p>
              <a:endParaRPr lang="en-US"/>
            </a:p>
          </p:txBody>
        </p:sp>
        <p:sp>
          <p:nvSpPr>
            <p:cNvPr id="197" name="Google Shape;197;p16"/>
            <p:cNvSpPr txBox="1"/>
            <p:nvPr/>
          </p:nvSpPr>
          <p:spPr>
            <a:xfrm>
              <a:off x="0" y="-38100"/>
              <a:ext cx="30212" cy="258487"/>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98" name="Google Shape;198;p16"/>
          <p:cNvCxnSpPr/>
          <p:nvPr/>
        </p:nvCxnSpPr>
        <p:spPr>
          <a:xfrm rot="10800000">
            <a:off x="13775128" y="5334345"/>
            <a:ext cx="0" cy="580258"/>
          </a:xfrm>
          <a:prstGeom prst="straightConnector1">
            <a:avLst/>
          </a:prstGeom>
          <a:noFill/>
          <a:ln w="38100" cap="rnd" cmpd="sng">
            <a:solidFill>
              <a:srgbClr val="605C59"/>
            </a:solidFill>
            <a:prstDash val="dot"/>
            <a:round/>
            <a:headEnd type="none" w="sm" len="sm"/>
            <a:tailEnd type="oval" w="lg" len="lg"/>
          </a:ln>
        </p:spPr>
      </p:cxnSp>
      <p:grpSp>
        <p:nvGrpSpPr>
          <p:cNvPr id="199" name="Google Shape;199;p16"/>
          <p:cNvGrpSpPr/>
          <p:nvPr/>
        </p:nvGrpSpPr>
        <p:grpSpPr>
          <a:xfrm rot="10800000">
            <a:off x="15679928" y="7580307"/>
            <a:ext cx="110644" cy="946630"/>
            <a:chOff x="0" y="-38100"/>
            <a:chExt cx="30212" cy="258487"/>
          </a:xfrm>
        </p:grpSpPr>
        <p:sp>
          <p:nvSpPr>
            <p:cNvPr id="200" name="Google Shape;200;p16"/>
            <p:cNvSpPr/>
            <p:nvPr/>
          </p:nvSpPr>
          <p:spPr>
            <a:xfrm>
              <a:off x="0" y="0"/>
              <a:ext cx="30212" cy="220387"/>
            </a:xfrm>
            <a:custGeom>
              <a:avLst/>
              <a:gdLst/>
              <a:ahLst/>
              <a:cxnLst/>
              <a:rect l="l" t="t" r="r" b="b"/>
              <a:pathLst>
                <a:path w="30212" h="220387" extrusionOk="0">
                  <a:moveTo>
                    <a:pt x="0" y="0"/>
                  </a:moveTo>
                  <a:lnTo>
                    <a:pt x="30212" y="0"/>
                  </a:lnTo>
                  <a:lnTo>
                    <a:pt x="30212" y="220387"/>
                  </a:lnTo>
                  <a:lnTo>
                    <a:pt x="0" y="220387"/>
                  </a:lnTo>
                  <a:close/>
                </a:path>
              </a:pathLst>
            </a:custGeom>
            <a:solidFill>
              <a:srgbClr val="FFFFFF"/>
            </a:solidFill>
            <a:ln>
              <a:noFill/>
            </a:ln>
          </p:spPr>
          <p:txBody>
            <a:bodyPr/>
            <a:lstStyle/>
            <a:p>
              <a:endParaRPr lang="en-US"/>
            </a:p>
          </p:txBody>
        </p:sp>
        <p:sp>
          <p:nvSpPr>
            <p:cNvPr id="201" name="Google Shape;201;p16"/>
            <p:cNvSpPr txBox="1"/>
            <p:nvPr/>
          </p:nvSpPr>
          <p:spPr>
            <a:xfrm>
              <a:off x="0" y="-38100"/>
              <a:ext cx="30212" cy="258487"/>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02" name="Google Shape;202;p16"/>
          <p:cNvCxnSpPr/>
          <p:nvPr/>
        </p:nvCxnSpPr>
        <p:spPr>
          <a:xfrm>
            <a:off x="15661554" y="7617009"/>
            <a:ext cx="0" cy="580258"/>
          </a:xfrm>
          <a:prstGeom prst="straightConnector1">
            <a:avLst/>
          </a:prstGeom>
          <a:noFill/>
          <a:ln w="38100" cap="rnd" cmpd="sng">
            <a:solidFill>
              <a:srgbClr val="605C59"/>
            </a:solidFill>
            <a:prstDash val="dot"/>
            <a:round/>
            <a:headEnd type="none" w="sm" len="sm"/>
            <a:tailEnd type="oval" w="lg" len="lg"/>
          </a:ln>
        </p:spPr>
      </p:cxnSp>
      <p:grpSp>
        <p:nvGrpSpPr>
          <p:cNvPr id="203" name="Google Shape;203;p16"/>
          <p:cNvGrpSpPr/>
          <p:nvPr/>
        </p:nvGrpSpPr>
        <p:grpSpPr>
          <a:xfrm>
            <a:off x="13512893" y="5881067"/>
            <a:ext cx="160295" cy="160295"/>
            <a:chOff x="0" y="0"/>
            <a:chExt cx="812800" cy="812800"/>
          </a:xfrm>
        </p:grpSpPr>
        <p:sp>
          <p:nvSpPr>
            <p:cNvPr id="204" name="Google Shape;204;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605C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6" name="Google Shape;206;p16"/>
          <p:cNvGrpSpPr/>
          <p:nvPr/>
        </p:nvGrpSpPr>
        <p:grpSpPr>
          <a:xfrm rot="10800000">
            <a:off x="15763495" y="7490249"/>
            <a:ext cx="160295" cy="160295"/>
            <a:chOff x="0" y="0"/>
            <a:chExt cx="812800" cy="812800"/>
          </a:xfrm>
        </p:grpSpPr>
        <p:sp>
          <p:nvSpPr>
            <p:cNvPr id="207" name="Google Shape;207;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cmpd="sng">
              <a:solidFill>
                <a:srgbClr val="605C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9" name="Google Shape;209;p16"/>
          <p:cNvGrpSpPr/>
          <p:nvPr/>
        </p:nvGrpSpPr>
        <p:grpSpPr>
          <a:xfrm>
            <a:off x="13108207" y="6117258"/>
            <a:ext cx="1297095" cy="1297095"/>
            <a:chOff x="0" y="0"/>
            <a:chExt cx="812800" cy="812800"/>
          </a:xfrm>
        </p:grpSpPr>
        <p:sp>
          <p:nvSpPr>
            <p:cNvPr id="210" name="Google Shape;210;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D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2" name="Google Shape;212;p16"/>
          <p:cNvGrpSpPr/>
          <p:nvPr/>
        </p:nvGrpSpPr>
        <p:grpSpPr>
          <a:xfrm rot="10800000">
            <a:off x="15031381" y="6117258"/>
            <a:ext cx="1297095" cy="1297095"/>
            <a:chOff x="0" y="0"/>
            <a:chExt cx="812800" cy="812800"/>
          </a:xfrm>
        </p:grpSpPr>
        <p:sp>
          <p:nvSpPr>
            <p:cNvPr id="213" name="Google Shape;213;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txBox="1"/>
            <p:nvPr/>
          </p:nvSpPr>
          <p:spPr>
            <a:xfrm>
              <a:off x="76200" y="38100"/>
              <a:ext cx="660400" cy="698500"/>
            </a:xfrm>
            <a:prstGeom prst="rect">
              <a:avLst/>
            </a:prstGeom>
            <a:noFill/>
            <a:ln>
              <a:noFill/>
            </a:ln>
          </p:spPr>
          <p:txBody>
            <a:bodyPr spcFirstLastPara="1" wrap="square" lIns="52850" tIns="52850" rIns="52850" bIns="5285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5" name="Google Shape;215;p16"/>
          <p:cNvSpPr/>
          <p:nvPr/>
        </p:nvSpPr>
        <p:spPr>
          <a:xfrm>
            <a:off x="1921613" y="6470645"/>
            <a:ext cx="780530" cy="546371"/>
          </a:xfrm>
          <a:custGeom>
            <a:avLst/>
            <a:gdLst/>
            <a:ahLst/>
            <a:cxnLst/>
            <a:rect l="l" t="t" r="r" b="b"/>
            <a:pathLst>
              <a:path w="780530" h="546371" extrusionOk="0">
                <a:moveTo>
                  <a:pt x="0" y="0"/>
                </a:moveTo>
                <a:lnTo>
                  <a:pt x="780530" y="0"/>
                </a:lnTo>
                <a:lnTo>
                  <a:pt x="780530" y="546370"/>
                </a:lnTo>
                <a:lnTo>
                  <a:pt x="0" y="546370"/>
                </a:lnTo>
                <a:lnTo>
                  <a:pt x="0" y="0"/>
                </a:lnTo>
                <a:close/>
              </a:path>
            </a:pathLst>
          </a:custGeom>
          <a:blipFill rotWithShape="1">
            <a:blip r:embed="rId3">
              <a:alphaModFix/>
            </a:blip>
            <a:stretch>
              <a:fillRect/>
            </a:stretch>
          </a:blipFill>
          <a:ln>
            <a:noFill/>
          </a:ln>
        </p:spPr>
        <p:txBody>
          <a:bodyPr/>
          <a:lstStyle/>
          <a:p>
            <a:endParaRPr lang="en-US"/>
          </a:p>
        </p:txBody>
      </p:sp>
      <p:sp>
        <p:nvSpPr>
          <p:cNvPr id="216" name="Google Shape;216;p16"/>
          <p:cNvSpPr/>
          <p:nvPr/>
        </p:nvSpPr>
        <p:spPr>
          <a:xfrm>
            <a:off x="3758441" y="6444266"/>
            <a:ext cx="1003756" cy="564857"/>
          </a:xfrm>
          <a:custGeom>
            <a:avLst/>
            <a:gdLst/>
            <a:ahLst/>
            <a:cxnLst/>
            <a:rect l="l" t="t" r="r" b="b"/>
            <a:pathLst>
              <a:path w="1003756" h="564857" extrusionOk="0">
                <a:moveTo>
                  <a:pt x="0" y="0"/>
                </a:moveTo>
                <a:lnTo>
                  <a:pt x="1003757" y="0"/>
                </a:lnTo>
                <a:lnTo>
                  <a:pt x="1003757" y="564857"/>
                </a:lnTo>
                <a:lnTo>
                  <a:pt x="0" y="564857"/>
                </a:lnTo>
                <a:lnTo>
                  <a:pt x="0" y="0"/>
                </a:lnTo>
                <a:close/>
              </a:path>
            </a:pathLst>
          </a:custGeom>
          <a:blipFill rotWithShape="1">
            <a:blip r:embed="rId4">
              <a:alphaModFix/>
            </a:blip>
            <a:stretch>
              <a:fillRect/>
            </a:stretch>
          </a:blipFill>
          <a:ln>
            <a:noFill/>
          </a:ln>
        </p:spPr>
        <p:txBody>
          <a:bodyPr/>
          <a:lstStyle/>
          <a:p>
            <a:endParaRPr lang="en-US"/>
          </a:p>
        </p:txBody>
      </p:sp>
      <p:sp>
        <p:nvSpPr>
          <p:cNvPr id="217" name="Google Shape;217;p16"/>
          <p:cNvSpPr/>
          <p:nvPr/>
        </p:nvSpPr>
        <p:spPr>
          <a:xfrm>
            <a:off x="5704601" y="6310203"/>
            <a:ext cx="863029" cy="863029"/>
          </a:xfrm>
          <a:custGeom>
            <a:avLst/>
            <a:gdLst/>
            <a:ahLst/>
            <a:cxnLst/>
            <a:rect l="l" t="t" r="r" b="b"/>
            <a:pathLst>
              <a:path w="863029" h="863029" extrusionOk="0">
                <a:moveTo>
                  <a:pt x="0" y="0"/>
                </a:moveTo>
                <a:lnTo>
                  <a:pt x="863029" y="0"/>
                </a:lnTo>
                <a:lnTo>
                  <a:pt x="863029" y="863029"/>
                </a:lnTo>
                <a:lnTo>
                  <a:pt x="0" y="863029"/>
                </a:lnTo>
                <a:lnTo>
                  <a:pt x="0" y="0"/>
                </a:lnTo>
                <a:close/>
              </a:path>
            </a:pathLst>
          </a:custGeom>
          <a:blipFill rotWithShape="1">
            <a:blip r:embed="rId5">
              <a:alphaModFix/>
            </a:blip>
            <a:stretch>
              <a:fillRect/>
            </a:stretch>
          </a:blipFill>
          <a:ln>
            <a:noFill/>
          </a:ln>
        </p:spPr>
        <p:txBody>
          <a:bodyPr/>
          <a:lstStyle/>
          <a:p>
            <a:endParaRPr lang="en-US"/>
          </a:p>
        </p:txBody>
      </p:sp>
      <p:sp>
        <p:nvSpPr>
          <p:cNvPr id="218" name="Google Shape;218;p16"/>
          <p:cNvSpPr/>
          <p:nvPr/>
        </p:nvSpPr>
        <p:spPr>
          <a:xfrm>
            <a:off x="7763473" y="6310203"/>
            <a:ext cx="637024" cy="863029"/>
          </a:xfrm>
          <a:custGeom>
            <a:avLst/>
            <a:gdLst/>
            <a:ahLst/>
            <a:cxnLst/>
            <a:rect l="l" t="t" r="r" b="b"/>
            <a:pathLst>
              <a:path w="637024" h="863029" extrusionOk="0">
                <a:moveTo>
                  <a:pt x="0" y="0"/>
                </a:moveTo>
                <a:lnTo>
                  <a:pt x="637024" y="0"/>
                </a:lnTo>
                <a:lnTo>
                  <a:pt x="637024" y="863029"/>
                </a:lnTo>
                <a:lnTo>
                  <a:pt x="0" y="863029"/>
                </a:lnTo>
                <a:lnTo>
                  <a:pt x="0" y="0"/>
                </a:lnTo>
                <a:close/>
              </a:path>
            </a:pathLst>
          </a:custGeom>
          <a:blipFill rotWithShape="1">
            <a:blip r:embed="rId6">
              <a:alphaModFix/>
            </a:blip>
            <a:stretch>
              <a:fillRect/>
            </a:stretch>
          </a:blipFill>
          <a:ln>
            <a:noFill/>
          </a:ln>
        </p:spPr>
        <p:txBody>
          <a:bodyPr/>
          <a:lstStyle/>
          <a:p>
            <a:endParaRPr lang="en-US"/>
          </a:p>
        </p:txBody>
      </p:sp>
      <p:sp>
        <p:nvSpPr>
          <p:cNvPr id="219" name="Google Shape;219;p16"/>
          <p:cNvSpPr/>
          <p:nvPr/>
        </p:nvSpPr>
        <p:spPr>
          <a:xfrm>
            <a:off x="9554481" y="6358380"/>
            <a:ext cx="821010" cy="814852"/>
          </a:xfrm>
          <a:custGeom>
            <a:avLst/>
            <a:gdLst/>
            <a:ahLst/>
            <a:cxnLst/>
            <a:rect l="l" t="t" r="r" b="b"/>
            <a:pathLst>
              <a:path w="821010" h="814852" extrusionOk="0">
                <a:moveTo>
                  <a:pt x="0" y="0"/>
                </a:moveTo>
                <a:lnTo>
                  <a:pt x="821010" y="0"/>
                </a:lnTo>
                <a:lnTo>
                  <a:pt x="821010" y="814852"/>
                </a:lnTo>
                <a:lnTo>
                  <a:pt x="0" y="814852"/>
                </a:lnTo>
                <a:lnTo>
                  <a:pt x="0" y="0"/>
                </a:lnTo>
                <a:close/>
              </a:path>
            </a:pathLst>
          </a:custGeom>
          <a:blipFill rotWithShape="1">
            <a:blip r:embed="rId7">
              <a:alphaModFix/>
            </a:blip>
            <a:stretch>
              <a:fillRect/>
            </a:stretch>
          </a:blipFill>
          <a:ln>
            <a:noFill/>
          </a:ln>
        </p:spPr>
        <p:txBody>
          <a:bodyPr/>
          <a:lstStyle/>
          <a:p>
            <a:endParaRPr lang="en-US"/>
          </a:p>
        </p:txBody>
      </p:sp>
      <p:sp>
        <p:nvSpPr>
          <p:cNvPr id="220" name="Google Shape;220;p16"/>
          <p:cNvSpPr/>
          <p:nvPr/>
        </p:nvSpPr>
        <p:spPr>
          <a:xfrm>
            <a:off x="11473569" y="6358380"/>
            <a:ext cx="808693" cy="893584"/>
          </a:xfrm>
          <a:custGeom>
            <a:avLst/>
            <a:gdLst/>
            <a:ahLst/>
            <a:cxnLst/>
            <a:rect l="l" t="t" r="r" b="b"/>
            <a:pathLst>
              <a:path w="808693" h="893584" extrusionOk="0">
                <a:moveTo>
                  <a:pt x="0" y="0"/>
                </a:moveTo>
                <a:lnTo>
                  <a:pt x="808693" y="0"/>
                </a:lnTo>
                <a:lnTo>
                  <a:pt x="808693" y="893583"/>
                </a:lnTo>
                <a:lnTo>
                  <a:pt x="0" y="893583"/>
                </a:lnTo>
                <a:lnTo>
                  <a:pt x="0" y="0"/>
                </a:lnTo>
                <a:close/>
              </a:path>
            </a:pathLst>
          </a:custGeom>
          <a:blipFill rotWithShape="1">
            <a:blip r:embed="rId8">
              <a:alphaModFix/>
            </a:blip>
            <a:stretch>
              <a:fillRect/>
            </a:stretch>
          </a:blipFill>
          <a:ln>
            <a:noFill/>
          </a:ln>
        </p:spPr>
        <p:txBody>
          <a:bodyPr/>
          <a:lstStyle/>
          <a:p>
            <a:endParaRPr lang="en-US"/>
          </a:p>
        </p:txBody>
      </p:sp>
      <p:sp>
        <p:nvSpPr>
          <p:cNvPr id="221" name="Google Shape;221;p16"/>
          <p:cNvSpPr/>
          <p:nvPr/>
        </p:nvSpPr>
        <p:spPr>
          <a:xfrm>
            <a:off x="13375783" y="6364530"/>
            <a:ext cx="798690" cy="887433"/>
          </a:xfrm>
          <a:custGeom>
            <a:avLst/>
            <a:gdLst/>
            <a:ahLst/>
            <a:cxnLst/>
            <a:rect l="l" t="t" r="r" b="b"/>
            <a:pathLst>
              <a:path w="798690" h="887433" extrusionOk="0">
                <a:moveTo>
                  <a:pt x="0" y="0"/>
                </a:moveTo>
                <a:lnTo>
                  <a:pt x="798690" y="0"/>
                </a:lnTo>
                <a:lnTo>
                  <a:pt x="798690" y="887433"/>
                </a:lnTo>
                <a:lnTo>
                  <a:pt x="0" y="887433"/>
                </a:lnTo>
                <a:lnTo>
                  <a:pt x="0" y="0"/>
                </a:lnTo>
                <a:close/>
              </a:path>
            </a:pathLst>
          </a:custGeom>
          <a:blipFill rotWithShape="1">
            <a:blip r:embed="rId9">
              <a:alphaModFix/>
            </a:blip>
            <a:stretch>
              <a:fillRect/>
            </a:stretch>
          </a:blipFill>
          <a:ln>
            <a:noFill/>
          </a:ln>
        </p:spPr>
        <p:txBody>
          <a:bodyPr/>
          <a:lstStyle/>
          <a:p>
            <a:endParaRPr lang="en-US"/>
          </a:p>
        </p:txBody>
      </p:sp>
      <p:sp>
        <p:nvSpPr>
          <p:cNvPr id="222" name="Google Shape;222;p16"/>
          <p:cNvSpPr/>
          <p:nvPr/>
        </p:nvSpPr>
        <p:spPr>
          <a:xfrm>
            <a:off x="15246871" y="6310203"/>
            <a:ext cx="829366" cy="814852"/>
          </a:xfrm>
          <a:custGeom>
            <a:avLst/>
            <a:gdLst/>
            <a:ahLst/>
            <a:cxnLst/>
            <a:rect l="l" t="t" r="r" b="b"/>
            <a:pathLst>
              <a:path w="829366" h="814852" extrusionOk="0">
                <a:moveTo>
                  <a:pt x="0" y="0"/>
                </a:moveTo>
                <a:lnTo>
                  <a:pt x="829366" y="0"/>
                </a:lnTo>
                <a:lnTo>
                  <a:pt x="829366" y="814852"/>
                </a:lnTo>
                <a:lnTo>
                  <a:pt x="0" y="814852"/>
                </a:lnTo>
                <a:lnTo>
                  <a:pt x="0" y="0"/>
                </a:lnTo>
                <a:close/>
              </a:path>
            </a:pathLst>
          </a:custGeom>
          <a:blipFill rotWithShape="1">
            <a:blip r:embed="rId10">
              <a:alphaModFix/>
            </a:blip>
            <a:stretch>
              <a:fillRect/>
            </a:stretch>
          </a:blipFill>
          <a:ln>
            <a:noFill/>
          </a:ln>
        </p:spPr>
        <p:txBody>
          <a:bodyPr/>
          <a:lstStyle/>
          <a:p>
            <a:endParaRPr lang="en-US"/>
          </a:p>
        </p:txBody>
      </p:sp>
      <p:sp>
        <p:nvSpPr>
          <p:cNvPr id="223" name="Google Shape;223;p16"/>
          <p:cNvSpPr txBox="1"/>
          <p:nvPr/>
        </p:nvSpPr>
        <p:spPr>
          <a:xfrm>
            <a:off x="1282031" y="4165360"/>
            <a:ext cx="2228917" cy="1046377"/>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1929" b="1" i="0" u="none" strike="noStrike" cap="none">
                <a:solidFill>
                  <a:srgbClr val="006939"/>
                </a:solidFill>
                <a:latin typeface="Ubuntu"/>
                <a:ea typeface="Ubuntu"/>
                <a:cs typeface="Ubuntu"/>
                <a:sym typeface="Ubuntu"/>
              </a:rPr>
              <a:t>HOSTS &amp; HERITAGE</a:t>
            </a:r>
            <a:endParaRPr/>
          </a:p>
          <a:p>
            <a:pPr marL="0" marR="0" lvl="0" indent="0" algn="ctr" rtl="0">
              <a:lnSpc>
                <a:spcPct val="139968"/>
              </a:lnSpc>
              <a:spcBef>
                <a:spcPts val="0"/>
              </a:spcBef>
              <a:spcAft>
                <a:spcPts val="0"/>
              </a:spcAft>
              <a:buNone/>
            </a:pPr>
            <a:endParaRPr sz="1929" b="1" i="0" u="none" strike="noStrike" cap="none">
              <a:solidFill>
                <a:srgbClr val="006939"/>
              </a:solidFill>
              <a:latin typeface="Ubuntu"/>
              <a:ea typeface="Ubuntu"/>
              <a:cs typeface="Ubuntu"/>
              <a:sym typeface="Ubuntu"/>
            </a:endParaRPr>
          </a:p>
        </p:txBody>
      </p:sp>
      <p:sp>
        <p:nvSpPr>
          <p:cNvPr id="224" name="Google Shape;224;p16"/>
          <p:cNvSpPr txBox="1"/>
          <p:nvPr/>
        </p:nvSpPr>
        <p:spPr>
          <a:xfrm>
            <a:off x="5063522" y="3991288"/>
            <a:ext cx="2228917" cy="1046377"/>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1929" b="1" i="0" u="none" strike="noStrike" cap="none">
                <a:solidFill>
                  <a:srgbClr val="006939"/>
                </a:solidFill>
                <a:latin typeface="Ubuntu"/>
                <a:ea typeface="Ubuntu"/>
                <a:cs typeface="Ubuntu"/>
                <a:sym typeface="Ubuntu"/>
              </a:rPr>
              <a:t>PROTECT THE PLANET &amp;</a:t>
            </a:r>
            <a:endParaRPr/>
          </a:p>
          <a:p>
            <a:pPr marL="0" marR="0" lvl="0" indent="0" algn="ctr" rtl="0">
              <a:lnSpc>
                <a:spcPct val="139968"/>
              </a:lnSpc>
              <a:spcBef>
                <a:spcPts val="0"/>
              </a:spcBef>
              <a:spcAft>
                <a:spcPts val="0"/>
              </a:spcAft>
              <a:buNone/>
            </a:pPr>
            <a:r>
              <a:rPr lang="en-US" sz="1929" b="1" i="0" u="none" strike="noStrike" cap="none">
                <a:solidFill>
                  <a:srgbClr val="006939"/>
                </a:solidFill>
                <a:latin typeface="Ubuntu"/>
                <a:ea typeface="Ubuntu"/>
                <a:cs typeface="Ubuntu"/>
                <a:sym typeface="Ubuntu"/>
              </a:rPr>
              <a:t>CLIMATE CHANGE</a:t>
            </a:r>
            <a:endParaRPr/>
          </a:p>
        </p:txBody>
      </p:sp>
      <p:sp>
        <p:nvSpPr>
          <p:cNvPr id="225" name="Google Shape;225;p16"/>
          <p:cNvSpPr txBox="1"/>
          <p:nvPr/>
        </p:nvSpPr>
        <p:spPr>
          <a:xfrm>
            <a:off x="6585818" y="8441066"/>
            <a:ext cx="2992334" cy="1046377"/>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1929" b="1" i="0" u="none" strike="noStrike" cap="none">
                <a:solidFill>
                  <a:srgbClr val="006939"/>
                </a:solidFill>
                <a:latin typeface="Ubuntu"/>
                <a:ea typeface="Ubuntu"/>
                <a:cs typeface="Ubuntu"/>
                <a:sym typeface="Ubuntu"/>
              </a:rPr>
              <a:t>FOOD &amp; WATER,</a:t>
            </a:r>
            <a:endParaRPr/>
          </a:p>
          <a:p>
            <a:pPr marL="0" marR="0" lvl="0" indent="0" algn="ctr" rtl="0">
              <a:lnSpc>
                <a:spcPct val="139968"/>
              </a:lnSpc>
              <a:spcBef>
                <a:spcPts val="0"/>
              </a:spcBef>
              <a:spcAft>
                <a:spcPts val="0"/>
              </a:spcAft>
              <a:buNone/>
            </a:pPr>
            <a:r>
              <a:rPr lang="en-US" sz="1929" b="1" i="0" u="none" strike="noStrike" cap="none">
                <a:solidFill>
                  <a:srgbClr val="006939"/>
                </a:solidFill>
                <a:latin typeface="Ubuntu"/>
                <a:ea typeface="Ubuntu"/>
                <a:cs typeface="Ubuntu"/>
                <a:sym typeface="Ubuntu"/>
              </a:rPr>
              <a:t>MINIMIZING WASTE &amp; OPTIMIZING RECYCLING</a:t>
            </a:r>
            <a:endParaRPr/>
          </a:p>
        </p:txBody>
      </p:sp>
      <p:sp>
        <p:nvSpPr>
          <p:cNvPr id="226" name="Google Shape;226;p16"/>
          <p:cNvSpPr txBox="1"/>
          <p:nvPr/>
        </p:nvSpPr>
        <p:spPr>
          <a:xfrm>
            <a:off x="1891872" y="1865943"/>
            <a:ext cx="14676667" cy="2153859"/>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399" b="0" i="0" u="none" strike="noStrike" cap="none" dirty="0">
                <a:solidFill>
                  <a:srgbClr val="000000"/>
                </a:solidFill>
                <a:latin typeface="Barlow Medium"/>
                <a:ea typeface="Barlow Medium"/>
                <a:cs typeface="Barlow Medium"/>
                <a:sym typeface="Barlow Medium"/>
              </a:rPr>
              <a:t>Leverage our collective open-source network across the tourism supply chain to create awareness among tourists and advocate for climate and social justice . Promote local initiatives that support sustainable tourism, community empowerment, and environmental conservation through </a:t>
            </a:r>
            <a:r>
              <a:rPr lang="en-US" sz="2399" i="0" u="none" strike="noStrike" cap="none" dirty="0">
                <a:solidFill>
                  <a:srgbClr val="000000"/>
                </a:solidFill>
                <a:latin typeface="Barlow"/>
                <a:ea typeface="Barlow"/>
                <a:cs typeface="Barlow"/>
                <a:sym typeface="Barlow"/>
              </a:rPr>
              <a:t>eight holistic areas: </a:t>
            </a:r>
          </a:p>
          <a:p>
            <a:pPr marL="0" marR="0" lvl="0" indent="0" algn="ctr" rtl="0">
              <a:lnSpc>
                <a:spcPct val="140016"/>
              </a:lnSpc>
              <a:spcBef>
                <a:spcPts val="0"/>
              </a:spcBef>
              <a:spcAft>
                <a:spcPts val="0"/>
              </a:spcAft>
              <a:buNone/>
            </a:pPr>
            <a:r>
              <a:rPr lang="en-US" sz="2800" b="1" i="1" u="sng" strike="noStrike" cap="none" dirty="0">
                <a:solidFill>
                  <a:srgbClr val="FFC000"/>
                </a:solidFill>
                <a:latin typeface="Barlow"/>
                <a:ea typeface="Barlow"/>
                <a:cs typeface="Barlow"/>
                <a:sym typeface="Barlow"/>
              </a:rPr>
              <a:t>CONSUMER CHOOSES WHICH AFA CAUSES THEY SUPPORT IN THE DESTINATIONS THEY VISIT</a:t>
            </a:r>
            <a:endParaRPr sz="2800" i="1" u="sng" dirty="0">
              <a:solidFill>
                <a:srgbClr val="FFC000"/>
              </a:solidFill>
            </a:endParaRPr>
          </a:p>
        </p:txBody>
      </p:sp>
      <p:sp>
        <p:nvSpPr>
          <p:cNvPr id="227" name="Google Shape;227;p16"/>
          <p:cNvSpPr txBox="1"/>
          <p:nvPr/>
        </p:nvSpPr>
        <p:spPr>
          <a:xfrm>
            <a:off x="6136116" y="339661"/>
            <a:ext cx="6015768" cy="1297686"/>
          </a:xfrm>
          <a:prstGeom prst="rect">
            <a:avLst/>
          </a:prstGeom>
          <a:noFill/>
          <a:ln>
            <a:noFill/>
          </a:ln>
        </p:spPr>
        <p:txBody>
          <a:bodyPr spcFirstLastPara="1" wrap="square" lIns="0" tIns="0" rIns="0" bIns="0" anchor="t" anchorCtr="0">
            <a:spAutoFit/>
          </a:bodyPr>
          <a:lstStyle/>
          <a:p>
            <a:pPr marL="0" marR="0" lvl="0" indent="0" algn="ctr" rtl="0">
              <a:lnSpc>
                <a:spcPct val="138005"/>
              </a:lnSpc>
              <a:spcBef>
                <a:spcPts val="0"/>
              </a:spcBef>
              <a:spcAft>
                <a:spcPts val="0"/>
              </a:spcAft>
              <a:buNone/>
            </a:pPr>
            <a:r>
              <a:rPr lang="en-US" sz="7399" b="1" i="0" u="none" strike="noStrike" cap="none">
                <a:solidFill>
                  <a:srgbClr val="006939"/>
                </a:solidFill>
                <a:latin typeface="Ubuntu"/>
                <a:ea typeface="Ubuntu"/>
                <a:cs typeface="Ubuntu"/>
                <a:sym typeface="Ubuntu"/>
              </a:rPr>
              <a:t>OUR GOALS</a:t>
            </a:r>
            <a:endParaRPr/>
          </a:p>
        </p:txBody>
      </p:sp>
      <p:sp>
        <p:nvSpPr>
          <p:cNvPr id="228" name="Google Shape;228;p16"/>
          <p:cNvSpPr txBox="1"/>
          <p:nvPr/>
        </p:nvSpPr>
        <p:spPr>
          <a:xfrm>
            <a:off x="3151374" y="8482657"/>
            <a:ext cx="2228917" cy="703477"/>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1929" b="1" i="0" u="none" strike="noStrike" cap="none">
                <a:solidFill>
                  <a:srgbClr val="006939"/>
                </a:solidFill>
                <a:latin typeface="Ubuntu"/>
                <a:ea typeface="Ubuntu"/>
                <a:cs typeface="Ubuntu"/>
                <a:sym typeface="Ubuntu"/>
              </a:rPr>
              <a:t>CONSERVING WILDLIFE</a:t>
            </a:r>
            <a:endParaRPr/>
          </a:p>
        </p:txBody>
      </p:sp>
      <p:sp>
        <p:nvSpPr>
          <p:cNvPr id="229" name="Google Shape;229;p16"/>
          <p:cNvSpPr txBox="1"/>
          <p:nvPr/>
        </p:nvSpPr>
        <p:spPr>
          <a:xfrm>
            <a:off x="8539790" y="3991288"/>
            <a:ext cx="2855155" cy="1046377"/>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1929" b="1" i="0" u="none" strike="noStrike" cap="none">
                <a:solidFill>
                  <a:srgbClr val="006939"/>
                </a:solidFill>
                <a:latin typeface="Ubuntu"/>
                <a:ea typeface="Ubuntu"/>
                <a:cs typeface="Ubuntu"/>
                <a:sym typeface="Ubuntu"/>
              </a:rPr>
              <a:t>HEALTH, WELL-BEING </a:t>
            </a:r>
            <a:endParaRPr/>
          </a:p>
          <a:p>
            <a:pPr marL="0" marR="0" lvl="0" indent="0" algn="ctr" rtl="0">
              <a:lnSpc>
                <a:spcPct val="139968"/>
              </a:lnSpc>
              <a:spcBef>
                <a:spcPts val="0"/>
              </a:spcBef>
              <a:spcAft>
                <a:spcPts val="0"/>
              </a:spcAft>
              <a:buNone/>
            </a:pPr>
            <a:r>
              <a:rPr lang="en-US" sz="1929" b="1" i="0" u="none" strike="noStrike" cap="none">
                <a:solidFill>
                  <a:srgbClr val="006939"/>
                </a:solidFill>
                <a:latin typeface="Ubuntu"/>
                <a:ea typeface="Ubuntu"/>
                <a:cs typeface="Ubuntu"/>
                <a:sym typeface="Ubuntu"/>
              </a:rPr>
              <a:t>&amp; ECONOMIC DEVELOPMENT</a:t>
            </a:r>
            <a:endParaRPr/>
          </a:p>
        </p:txBody>
      </p:sp>
      <p:sp>
        <p:nvSpPr>
          <p:cNvPr id="230" name="Google Shape;230;p16"/>
          <p:cNvSpPr txBox="1"/>
          <p:nvPr/>
        </p:nvSpPr>
        <p:spPr>
          <a:xfrm>
            <a:off x="10435402" y="8463221"/>
            <a:ext cx="2855155" cy="360577"/>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1929" b="1" i="0" u="none" strike="noStrike" cap="none">
                <a:solidFill>
                  <a:srgbClr val="006939"/>
                </a:solidFill>
                <a:latin typeface="Ubuntu"/>
                <a:ea typeface="Ubuntu"/>
                <a:cs typeface="Ubuntu"/>
                <a:sym typeface="Ubuntu"/>
              </a:rPr>
              <a:t>AFRICA’S COASTLINE</a:t>
            </a:r>
            <a:endParaRPr/>
          </a:p>
        </p:txBody>
      </p:sp>
      <p:sp>
        <p:nvSpPr>
          <p:cNvPr id="231" name="Google Shape;231;p16"/>
          <p:cNvSpPr txBox="1"/>
          <p:nvPr/>
        </p:nvSpPr>
        <p:spPr>
          <a:xfrm>
            <a:off x="12709405" y="4162738"/>
            <a:ext cx="2131447" cy="703477"/>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1929" b="1" i="0" u="none" strike="noStrike" cap="none">
                <a:solidFill>
                  <a:srgbClr val="006939"/>
                </a:solidFill>
                <a:latin typeface="Ubuntu"/>
                <a:ea typeface="Ubuntu"/>
                <a:cs typeface="Ubuntu"/>
                <a:sym typeface="Ubuntu"/>
              </a:rPr>
              <a:t>REDUCING INEQUALITY</a:t>
            </a:r>
            <a:endParaRPr/>
          </a:p>
        </p:txBody>
      </p:sp>
      <p:sp>
        <p:nvSpPr>
          <p:cNvPr id="232" name="Google Shape;232;p16"/>
          <p:cNvSpPr txBox="1"/>
          <p:nvPr/>
        </p:nvSpPr>
        <p:spPr>
          <a:xfrm>
            <a:off x="14147807" y="8441066"/>
            <a:ext cx="2855155" cy="703477"/>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1929" b="1" i="0" u="none" strike="noStrike" cap="none">
                <a:solidFill>
                  <a:srgbClr val="006939"/>
                </a:solidFill>
                <a:latin typeface="Ubuntu"/>
                <a:ea typeface="Ubuntu"/>
                <a:cs typeface="Ubuntu"/>
                <a:sym typeface="Ubuntu"/>
              </a:rPr>
              <a:t>EDUCATION AND DEVELOPMENT</a:t>
            </a:r>
            <a:endParaRPr/>
          </a:p>
        </p:txBody>
      </p:sp>
      <p:sp>
        <p:nvSpPr>
          <p:cNvPr id="233" name="Google Shape;233;p16"/>
          <p:cNvSpPr txBox="1"/>
          <p:nvPr/>
        </p:nvSpPr>
        <p:spPr>
          <a:xfrm>
            <a:off x="16560893" y="194802"/>
            <a:ext cx="1396815" cy="1038308"/>
          </a:xfrm>
          <a:prstGeom prst="rect">
            <a:avLst/>
          </a:prstGeom>
          <a:noFill/>
          <a:ln>
            <a:noFill/>
          </a:ln>
        </p:spPr>
        <p:txBody>
          <a:bodyPr spcFirstLastPara="1" wrap="square" lIns="0" tIns="0" rIns="0" bIns="0" anchor="t" anchorCtr="0">
            <a:spAutoFit/>
          </a:bodyPr>
          <a:lstStyle/>
          <a:p>
            <a:pPr marL="0" marR="0" lvl="0" indent="0" algn="ctr" rtl="0">
              <a:lnSpc>
                <a:spcPct val="4663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p:nvPr/>
        </p:nvSpPr>
        <p:spPr>
          <a:xfrm>
            <a:off x="8371485" y="486788"/>
            <a:ext cx="10217326" cy="1318566"/>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4200" b="1" i="0" u="none" strike="noStrike" cap="none" dirty="0">
                <a:solidFill>
                  <a:srgbClr val="006939"/>
                </a:solidFill>
                <a:latin typeface="Ubuntu"/>
                <a:ea typeface="Ubuntu"/>
                <a:cs typeface="Ubuntu"/>
                <a:sym typeface="Ubuntu"/>
              </a:rPr>
              <a:t>REQUIREMENTS FOR NPO </a:t>
            </a:r>
            <a:endParaRPr dirty="0"/>
          </a:p>
          <a:p>
            <a:pPr marL="0" marR="0" lvl="0" indent="0" algn="l" rtl="0">
              <a:lnSpc>
                <a:spcPct val="102000"/>
              </a:lnSpc>
              <a:spcBef>
                <a:spcPts val="0"/>
              </a:spcBef>
              <a:spcAft>
                <a:spcPts val="0"/>
              </a:spcAft>
              <a:buNone/>
            </a:pPr>
            <a:r>
              <a:rPr lang="en-US" sz="4200" b="1" i="0" u="none" strike="noStrike" cap="none" dirty="0">
                <a:solidFill>
                  <a:srgbClr val="006939"/>
                </a:solidFill>
                <a:latin typeface="Ubuntu"/>
                <a:ea typeface="Ubuntu"/>
                <a:cs typeface="Ubuntu"/>
                <a:sym typeface="Ubuntu"/>
              </a:rPr>
              <a:t>ORGANIZATIONS</a:t>
            </a:r>
            <a:endParaRPr dirty="0"/>
          </a:p>
        </p:txBody>
      </p:sp>
      <p:sp>
        <p:nvSpPr>
          <p:cNvPr id="280" name="Google Shape;280;p21"/>
          <p:cNvSpPr/>
          <p:nvPr/>
        </p:nvSpPr>
        <p:spPr>
          <a:xfrm>
            <a:off x="0" y="0"/>
            <a:ext cx="7782505" cy="10287000"/>
          </a:xfrm>
          <a:custGeom>
            <a:avLst/>
            <a:gdLst/>
            <a:ahLst/>
            <a:cxnLst/>
            <a:rect l="l" t="t" r="r" b="b"/>
            <a:pathLst>
              <a:path w="7782505" h="10287000" extrusionOk="0">
                <a:moveTo>
                  <a:pt x="0" y="0"/>
                </a:moveTo>
                <a:lnTo>
                  <a:pt x="7782505" y="0"/>
                </a:lnTo>
                <a:lnTo>
                  <a:pt x="7782505" y="10287000"/>
                </a:lnTo>
                <a:lnTo>
                  <a:pt x="0" y="10287000"/>
                </a:lnTo>
                <a:lnTo>
                  <a:pt x="0" y="0"/>
                </a:lnTo>
                <a:close/>
              </a:path>
            </a:pathLst>
          </a:custGeom>
          <a:blipFill rotWithShape="1">
            <a:blip r:embed="rId3">
              <a:alphaModFix/>
            </a:blip>
            <a:stretch>
              <a:fillRect t="-6721" b="-6720"/>
            </a:stretch>
          </a:blipFill>
          <a:ln>
            <a:noFill/>
          </a:ln>
        </p:spPr>
        <p:txBody>
          <a:bodyPr/>
          <a:lstStyle/>
          <a:p>
            <a:endParaRPr lang="en-US"/>
          </a:p>
        </p:txBody>
      </p:sp>
      <p:sp>
        <p:nvSpPr>
          <p:cNvPr id="281" name="Google Shape;281;p21"/>
          <p:cNvSpPr txBox="1"/>
          <p:nvPr/>
        </p:nvSpPr>
        <p:spPr>
          <a:xfrm>
            <a:off x="8371485" y="2796010"/>
            <a:ext cx="9296029" cy="7423186"/>
          </a:xfrm>
          <a:prstGeom prst="rect">
            <a:avLst/>
          </a:prstGeom>
          <a:noFill/>
          <a:ln>
            <a:noFill/>
          </a:ln>
        </p:spPr>
        <p:txBody>
          <a:bodyPr spcFirstLastPara="1" wrap="square" lIns="0" tIns="0" rIns="0" bIns="0" anchor="t" anchorCtr="0">
            <a:spAutoFit/>
          </a:bodyPr>
          <a:lstStyle/>
          <a:p>
            <a:pPr marL="0" marR="0" lvl="0" indent="0" algn="ctr" rtl="0">
              <a:lnSpc>
                <a:spcPct val="157611"/>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474979" marR="0" lvl="1" indent="-237490" algn="ctr" rtl="0">
              <a:lnSpc>
                <a:spcPct val="129013"/>
              </a:lnSpc>
              <a:spcBef>
                <a:spcPts val="0"/>
              </a:spcBef>
              <a:spcAft>
                <a:spcPts val="0"/>
              </a:spcAft>
              <a:buClr>
                <a:srgbClr val="000000"/>
              </a:buClr>
              <a:buSzPts val="2199"/>
              <a:buFont typeface="Arial"/>
              <a:buChar char="•"/>
            </a:pPr>
            <a:r>
              <a:rPr lang="en-US" sz="2199" b="0" i="0" u="none" strike="noStrike" cap="none" dirty="0">
                <a:solidFill>
                  <a:srgbClr val="000000"/>
                </a:solidFill>
                <a:latin typeface="Ubuntu"/>
                <a:ea typeface="Ubuntu"/>
                <a:cs typeface="Ubuntu"/>
                <a:sym typeface="Ubuntu"/>
              </a:rPr>
              <a:t>Registered NPO </a:t>
            </a:r>
            <a:r>
              <a:rPr lang="en-US" sz="2199" dirty="0">
                <a:latin typeface="Ubuntu"/>
                <a:ea typeface="Ubuntu"/>
                <a:cs typeface="Ubuntu"/>
                <a:sym typeface="Ubuntu"/>
              </a:rPr>
              <a:t>minimum of 1 year</a:t>
            </a:r>
            <a:endParaRPr dirty="0"/>
          </a:p>
          <a:p>
            <a:pPr marL="474979" marR="0" lvl="1" indent="-237490" algn="ctr" rtl="0">
              <a:lnSpc>
                <a:spcPct val="129013"/>
              </a:lnSpc>
              <a:spcBef>
                <a:spcPts val="0"/>
              </a:spcBef>
              <a:spcAft>
                <a:spcPts val="0"/>
              </a:spcAft>
              <a:buClr>
                <a:srgbClr val="000000"/>
              </a:buClr>
              <a:buSzPts val="2199"/>
              <a:buFont typeface="Arial"/>
              <a:buChar char="•"/>
            </a:pPr>
            <a:endParaRPr sz="2199" b="0" i="0" u="none" strike="noStrike" cap="none" dirty="0">
              <a:solidFill>
                <a:srgbClr val="000000"/>
              </a:solidFill>
              <a:latin typeface="Ubuntu"/>
              <a:ea typeface="Ubuntu"/>
              <a:cs typeface="Ubuntu"/>
              <a:sym typeface="Ubuntu"/>
            </a:endParaRPr>
          </a:p>
          <a:p>
            <a:pPr marL="474979" marR="0" lvl="1" indent="-237490" algn="ctr" rtl="0">
              <a:lnSpc>
                <a:spcPct val="129013"/>
              </a:lnSpc>
              <a:spcBef>
                <a:spcPts val="0"/>
              </a:spcBef>
              <a:spcAft>
                <a:spcPts val="0"/>
              </a:spcAft>
              <a:buClr>
                <a:srgbClr val="000000"/>
              </a:buClr>
              <a:buSzPts val="2199"/>
              <a:buFont typeface="Arial"/>
              <a:buChar char="•"/>
            </a:pPr>
            <a:r>
              <a:rPr lang="en-US" sz="2199" b="0" i="0" u="none" strike="noStrike" cap="none" dirty="0">
                <a:solidFill>
                  <a:srgbClr val="000000"/>
                </a:solidFill>
                <a:latin typeface="Ubuntu"/>
                <a:ea typeface="Ubuntu"/>
                <a:cs typeface="Ubuntu"/>
                <a:sym typeface="Ubuntu"/>
              </a:rPr>
              <a:t>Managed and operated by locally empowered stakeholders</a:t>
            </a:r>
            <a:endParaRPr dirty="0"/>
          </a:p>
          <a:p>
            <a:pPr marL="474979" marR="0" lvl="1" indent="-237490" algn="ctr" rtl="0">
              <a:lnSpc>
                <a:spcPct val="129013"/>
              </a:lnSpc>
              <a:spcBef>
                <a:spcPts val="0"/>
              </a:spcBef>
              <a:spcAft>
                <a:spcPts val="0"/>
              </a:spcAft>
              <a:buClr>
                <a:srgbClr val="000000"/>
              </a:buClr>
              <a:buSzPts val="2199"/>
              <a:buFont typeface="Arial"/>
              <a:buChar char="•"/>
            </a:pPr>
            <a:endParaRPr sz="2199" b="0" i="0" u="none" strike="noStrike" cap="none" dirty="0">
              <a:solidFill>
                <a:srgbClr val="000000"/>
              </a:solidFill>
              <a:latin typeface="Ubuntu"/>
              <a:ea typeface="Ubuntu"/>
              <a:cs typeface="Ubuntu"/>
              <a:sym typeface="Ubuntu"/>
            </a:endParaRPr>
          </a:p>
          <a:p>
            <a:pPr marL="474979" marR="0" lvl="1" indent="-237490" algn="ctr" rtl="0">
              <a:lnSpc>
                <a:spcPct val="129013"/>
              </a:lnSpc>
              <a:spcBef>
                <a:spcPts val="0"/>
              </a:spcBef>
              <a:spcAft>
                <a:spcPts val="0"/>
              </a:spcAft>
              <a:buClr>
                <a:srgbClr val="000000"/>
              </a:buClr>
              <a:buSzPts val="2199"/>
              <a:buFont typeface="Arial"/>
              <a:buChar char="•"/>
            </a:pPr>
            <a:r>
              <a:rPr lang="en-US" sz="2199" b="0" i="0" u="none" strike="noStrike" cap="none" dirty="0">
                <a:solidFill>
                  <a:srgbClr val="000000"/>
                </a:solidFill>
                <a:latin typeface="Ubuntu"/>
                <a:ea typeface="Ubuntu"/>
                <a:cs typeface="Ubuntu"/>
                <a:sym typeface="Ubuntu"/>
              </a:rPr>
              <a:t>Support one or more of 8 AFA Partner Sustainability Areas</a:t>
            </a:r>
            <a:endParaRPr dirty="0"/>
          </a:p>
          <a:p>
            <a:pPr marL="474979" marR="0" lvl="1" indent="-237490" algn="ctr" rtl="0">
              <a:lnSpc>
                <a:spcPct val="129013"/>
              </a:lnSpc>
              <a:spcBef>
                <a:spcPts val="0"/>
              </a:spcBef>
              <a:spcAft>
                <a:spcPts val="0"/>
              </a:spcAft>
              <a:buClr>
                <a:srgbClr val="000000"/>
              </a:buClr>
              <a:buSzPts val="2199"/>
              <a:buFont typeface="Arial"/>
              <a:buChar char="•"/>
            </a:pPr>
            <a:endParaRPr sz="2199" b="0" i="0" u="none" strike="noStrike" cap="none" dirty="0">
              <a:solidFill>
                <a:srgbClr val="000000"/>
              </a:solidFill>
              <a:latin typeface="Ubuntu"/>
              <a:ea typeface="Ubuntu"/>
              <a:cs typeface="Ubuntu"/>
              <a:sym typeface="Ubuntu"/>
            </a:endParaRPr>
          </a:p>
          <a:p>
            <a:pPr marL="474979" marR="0" lvl="1" indent="-237490" algn="ctr" rtl="0">
              <a:lnSpc>
                <a:spcPct val="129013"/>
              </a:lnSpc>
              <a:spcBef>
                <a:spcPts val="0"/>
              </a:spcBef>
              <a:spcAft>
                <a:spcPts val="0"/>
              </a:spcAft>
              <a:buClr>
                <a:srgbClr val="000000"/>
              </a:buClr>
              <a:buSzPts val="2199"/>
              <a:buFont typeface="Arial"/>
              <a:buChar char="•"/>
            </a:pPr>
            <a:r>
              <a:rPr lang="en-US" sz="2199" b="0" i="0" u="none" strike="noStrike" cap="none" dirty="0">
                <a:solidFill>
                  <a:srgbClr val="000000"/>
                </a:solidFill>
                <a:latin typeface="Ubuntu"/>
                <a:ea typeface="Ubuntu"/>
                <a:cs typeface="Ubuntu"/>
                <a:sym typeface="Ubuntu"/>
              </a:rPr>
              <a:t>Annual reports available for public viewing on websites. </a:t>
            </a:r>
            <a:endParaRPr dirty="0"/>
          </a:p>
          <a:p>
            <a:pPr marL="474979" marR="0" lvl="1" indent="-237490" algn="ctr" rtl="0">
              <a:lnSpc>
                <a:spcPct val="129013"/>
              </a:lnSpc>
              <a:spcBef>
                <a:spcPts val="0"/>
              </a:spcBef>
              <a:spcAft>
                <a:spcPts val="0"/>
              </a:spcAft>
              <a:buClr>
                <a:srgbClr val="000000"/>
              </a:buClr>
              <a:buSzPts val="2199"/>
              <a:buFont typeface="Arial"/>
              <a:buChar char="•"/>
            </a:pPr>
            <a:endParaRPr sz="2199" b="0" i="0" u="none" strike="noStrike" cap="none" dirty="0">
              <a:solidFill>
                <a:srgbClr val="000000"/>
              </a:solidFill>
              <a:latin typeface="Ubuntu"/>
              <a:ea typeface="Ubuntu"/>
              <a:cs typeface="Ubuntu"/>
              <a:sym typeface="Ubuntu"/>
            </a:endParaRPr>
          </a:p>
          <a:p>
            <a:pPr marL="474979" marR="0" lvl="1" indent="-237490" algn="ctr" rtl="0">
              <a:lnSpc>
                <a:spcPct val="129013"/>
              </a:lnSpc>
              <a:spcBef>
                <a:spcPts val="0"/>
              </a:spcBef>
              <a:spcAft>
                <a:spcPts val="0"/>
              </a:spcAft>
              <a:buClr>
                <a:srgbClr val="000000"/>
              </a:buClr>
              <a:buSzPts val="2199"/>
              <a:buFont typeface="Arial"/>
              <a:buChar char="•"/>
            </a:pPr>
            <a:r>
              <a:rPr lang="en-US" sz="2199" b="0" i="0" u="none" strike="noStrike" cap="none" dirty="0">
                <a:solidFill>
                  <a:srgbClr val="000000"/>
                </a:solidFill>
                <a:latin typeface="Ubuntu"/>
                <a:ea typeface="Ubuntu"/>
                <a:cs typeface="Ubuntu"/>
                <a:sym typeface="Ubuntu"/>
              </a:rPr>
              <a:t>Provide government-recognized tax receipts to donors. </a:t>
            </a:r>
            <a:endParaRPr dirty="0"/>
          </a:p>
          <a:p>
            <a:pPr marL="474979" marR="0" lvl="1" indent="-237490" algn="ctr" rtl="0">
              <a:lnSpc>
                <a:spcPct val="129013"/>
              </a:lnSpc>
              <a:spcBef>
                <a:spcPts val="0"/>
              </a:spcBef>
              <a:spcAft>
                <a:spcPts val="0"/>
              </a:spcAft>
              <a:buClr>
                <a:srgbClr val="000000"/>
              </a:buClr>
              <a:buSzPts val="2199"/>
              <a:buFont typeface="Arial"/>
              <a:buChar char="•"/>
            </a:pPr>
            <a:endParaRPr sz="2199" b="0" i="0" u="none" strike="noStrike" cap="none" dirty="0">
              <a:solidFill>
                <a:srgbClr val="000000"/>
              </a:solidFill>
              <a:latin typeface="Ubuntu"/>
              <a:ea typeface="Ubuntu"/>
              <a:cs typeface="Ubuntu"/>
              <a:sym typeface="Ubuntu"/>
            </a:endParaRPr>
          </a:p>
          <a:p>
            <a:pPr marL="474979" marR="0" lvl="1" indent="-237490" algn="ctr" rtl="0">
              <a:lnSpc>
                <a:spcPct val="129013"/>
              </a:lnSpc>
              <a:spcBef>
                <a:spcPts val="0"/>
              </a:spcBef>
              <a:spcAft>
                <a:spcPts val="0"/>
              </a:spcAft>
              <a:buClr>
                <a:srgbClr val="000000"/>
              </a:buClr>
              <a:buSzPts val="2199"/>
              <a:buFont typeface="Arial"/>
              <a:buChar char="•"/>
            </a:pPr>
            <a:r>
              <a:rPr lang="en-US" sz="2199" b="0" i="0" u="none" strike="noStrike" cap="none" dirty="0">
                <a:solidFill>
                  <a:srgbClr val="000000"/>
                </a:solidFill>
                <a:latin typeface="Ubuntu"/>
                <a:ea typeface="Ubuntu"/>
                <a:cs typeface="Ubuntu"/>
                <a:sym typeface="Ubuntu"/>
              </a:rPr>
              <a:t>Clearly identified ways for tourism-based businesses to support your NPO beyond cash donations</a:t>
            </a:r>
            <a:endParaRPr dirty="0"/>
          </a:p>
          <a:p>
            <a:pPr marL="474979" marR="0" lvl="1" indent="-237490" algn="ctr" rtl="0">
              <a:lnSpc>
                <a:spcPct val="129013"/>
              </a:lnSpc>
              <a:spcBef>
                <a:spcPts val="0"/>
              </a:spcBef>
              <a:spcAft>
                <a:spcPts val="0"/>
              </a:spcAft>
              <a:buClr>
                <a:srgbClr val="000000"/>
              </a:buClr>
              <a:buSzPts val="2199"/>
              <a:buFont typeface="Arial"/>
              <a:buChar char="•"/>
            </a:pPr>
            <a:endParaRPr sz="2199" b="0" i="0" u="none" strike="noStrike" cap="none" dirty="0">
              <a:solidFill>
                <a:srgbClr val="000000"/>
              </a:solidFill>
              <a:latin typeface="Ubuntu"/>
              <a:ea typeface="Ubuntu"/>
              <a:cs typeface="Ubuntu"/>
              <a:sym typeface="Ubuntu"/>
            </a:endParaRPr>
          </a:p>
          <a:p>
            <a:pPr marL="474979" marR="0" lvl="1" indent="-237490" algn="ctr" rtl="0">
              <a:lnSpc>
                <a:spcPct val="129013"/>
              </a:lnSpc>
              <a:spcBef>
                <a:spcPts val="0"/>
              </a:spcBef>
              <a:spcAft>
                <a:spcPts val="0"/>
              </a:spcAft>
              <a:buClr>
                <a:srgbClr val="000000"/>
              </a:buClr>
              <a:buSzPts val="2199"/>
              <a:buFont typeface="Arial"/>
              <a:buChar char="•"/>
            </a:pPr>
            <a:r>
              <a:rPr lang="en-US" sz="2199" b="1" i="0" u="sng" strike="noStrike" cap="none" dirty="0">
                <a:solidFill>
                  <a:schemeClr val="hlink"/>
                </a:solidFill>
                <a:latin typeface="Ubuntu"/>
                <a:ea typeface="Ubuntu"/>
                <a:cs typeface="Ubuntu"/>
                <a:sym typeface="Ubuntu"/>
                <a:hlinkClick r:id="rId4"/>
              </a:rPr>
              <a:t>List two current ATTA members </a:t>
            </a:r>
            <a:r>
              <a:rPr lang="en-US" sz="2199" b="0" i="0" u="none" strike="noStrike" cap="none" dirty="0">
                <a:solidFill>
                  <a:srgbClr val="000000"/>
                </a:solidFill>
                <a:latin typeface="Ubuntu"/>
                <a:ea typeface="Ubuntu"/>
                <a:cs typeface="Ubuntu"/>
                <a:sym typeface="Ubuntu"/>
              </a:rPr>
              <a:t>as endorsers/references</a:t>
            </a:r>
            <a:r>
              <a:rPr lang="en-US" sz="2199" b="1" i="0" u="none" strike="noStrike" cap="none" dirty="0">
                <a:solidFill>
                  <a:srgbClr val="000000"/>
                </a:solidFill>
                <a:latin typeface="Ubuntu"/>
                <a:ea typeface="Ubuntu"/>
                <a:cs typeface="Ubuntu"/>
                <a:sym typeface="Ubuntu"/>
              </a:rPr>
              <a:t> (Click on provided link to visit the ATTA Member Directory, endorsers MUST be current ATTA Members)</a:t>
            </a:r>
            <a:endParaRPr dirty="0"/>
          </a:p>
        </p:txBody>
      </p:sp>
      <p:sp>
        <p:nvSpPr>
          <p:cNvPr id="282" name="Google Shape;282;p21"/>
          <p:cNvSpPr txBox="1"/>
          <p:nvPr/>
        </p:nvSpPr>
        <p:spPr>
          <a:xfrm>
            <a:off x="7903030" y="1805354"/>
            <a:ext cx="10217326" cy="990656"/>
          </a:xfrm>
          <a:prstGeom prst="rect">
            <a:avLst/>
          </a:prstGeom>
          <a:noFill/>
          <a:ln>
            <a:noFill/>
          </a:ln>
        </p:spPr>
        <p:txBody>
          <a:bodyPr spcFirstLastPara="1" wrap="square" lIns="0" tIns="0" rIns="0" bIns="0" anchor="t" anchorCtr="0">
            <a:spAutoFit/>
          </a:bodyPr>
          <a:lstStyle/>
          <a:p>
            <a:pPr marL="0" marR="0" lvl="0" indent="0" algn="l" rtl="0">
              <a:lnSpc>
                <a:spcPct val="140017"/>
              </a:lnSpc>
              <a:spcBef>
                <a:spcPts val="0"/>
              </a:spcBef>
              <a:spcAft>
                <a:spcPts val="0"/>
              </a:spcAft>
              <a:buNone/>
            </a:pPr>
            <a:r>
              <a:rPr lang="en-US" sz="2299" b="1" i="0" u="sng" strike="noStrike" cap="none" dirty="0">
                <a:solidFill>
                  <a:schemeClr val="hlink"/>
                </a:solidFill>
                <a:latin typeface="Ubuntu"/>
                <a:ea typeface="Ubuntu"/>
                <a:cs typeface="Ubuntu"/>
                <a:sym typeface="Ubuntu"/>
                <a:hlinkClick r:id="rId5"/>
              </a:rPr>
              <a:t>JUST SIMPLY FILL OUT THIS FORM</a:t>
            </a:r>
            <a:r>
              <a:rPr lang="en-US" sz="2299" b="1" i="0" u="none" strike="noStrike" cap="none" dirty="0">
                <a:solidFill>
                  <a:srgbClr val="87BF41"/>
                </a:solidFill>
                <a:latin typeface="Ubuntu"/>
                <a:ea typeface="Ubuntu"/>
                <a:cs typeface="Ubuntu"/>
                <a:sym typeface="Ubuntu"/>
              </a:rPr>
              <a:t> OR FORWARD TO A WORTHY ORGANISATION THAT SHOULD APPLY, that meet the following criteria:</a:t>
            </a:r>
            <a:endParaRPr dirty="0"/>
          </a:p>
        </p:txBody>
      </p:sp>
      <p:sp>
        <p:nvSpPr>
          <p:cNvPr id="283" name="Google Shape;283;p21"/>
          <p:cNvSpPr txBox="1"/>
          <p:nvPr/>
        </p:nvSpPr>
        <p:spPr>
          <a:xfrm>
            <a:off x="16508117" y="296288"/>
            <a:ext cx="1385343" cy="1038308"/>
          </a:xfrm>
          <a:prstGeom prst="rect">
            <a:avLst/>
          </a:prstGeom>
          <a:noFill/>
          <a:ln>
            <a:noFill/>
          </a:ln>
        </p:spPr>
        <p:txBody>
          <a:bodyPr spcFirstLastPara="1" wrap="square" lIns="0" tIns="0" rIns="0" bIns="0" anchor="t" anchorCtr="0">
            <a:spAutoFit/>
          </a:bodyPr>
          <a:lstStyle/>
          <a:p>
            <a:pPr marL="0" marR="0" lvl="0" indent="0" algn="ctr" rtl="0">
              <a:lnSpc>
                <a:spcPct val="4663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939"/>
        </a:solidFill>
        <a:effectLst/>
      </p:bgPr>
    </p:bg>
    <p:spTree>
      <p:nvGrpSpPr>
        <p:cNvPr id="1" name="Shape 237"/>
        <p:cNvGrpSpPr/>
        <p:nvPr/>
      </p:nvGrpSpPr>
      <p:grpSpPr>
        <a:xfrm>
          <a:off x="0" y="0"/>
          <a:ext cx="0" cy="0"/>
          <a:chOff x="0" y="0"/>
          <a:chExt cx="0" cy="0"/>
        </a:xfrm>
      </p:grpSpPr>
      <p:sp>
        <p:nvSpPr>
          <p:cNvPr id="238" name="Google Shape;238;p17"/>
          <p:cNvSpPr/>
          <p:nvPr/>
        </p:nvSpPr>
        <p:spPr>
          <a:xfrm>
            <a:off x="6134100" y="-1409700"/>
            <a:ext cx="12496800" cy="11925300"/>
          </a:xfrm>
          <a:custGeom>
            <a:avLst/>
            <a:gdLst/>
            <a:ahLst/>
            <a:cxnLst/>
            <a:rect l="l" t="t" r="r" b="b"/>
            <a:pathLst>
              <a:path w="12496800" h="11925300" extrusionOk="0">
                <a:moveTo>
                  <a:pt x="0" y="0"/>
                </a:moveTo>
                <a:lnTo>
                  <a:pt x="12496800" y="0"/>
                </a:lnTo>
                <a:lnTo>
                  <a:pt x="12496800" y="11925300"/>
                </a:lnTo>
                <a:lnTo>
                  <a:pt x="0" y="11925300"/>
                </a:lnTo>
                <a:lnTo>
                  <a:pt x="0" y="0"/>
                </a:lnTo>
                <a:close/>
              </a:path>
            </a:pathLst>
          </a:custGeom>
          <a:blipFill rotWithShape="1">
            <a:blip r:embed="rId3"/>
            <a:stretch>
              <a:fillRect l="-21698" r="-21697"/>
            </a:stretch>
          </a:blipFill>
          <a:ln>
            <a:noFill/>
          </a:ln>
        </p:spPr>
        <p:txBody>
          <a:bodyPr/>
          <a:lstStyle/>
          <a:p>
            <a:endParaRPr lang="en-US"/>
          </a:p>
        </p:txBody>
      </p:sp>
      <p:sp>
        <p:nvSpPr>
          <p:cNvPr id="239" name="Google Shape;239;p17"/>
          <p:cNvSpPr/>
          <p:nvPr/>
        </p:nvSpPr>
        <p:spPr>
          <a:xfrm rot="-6460826">
            <a:off x="-4226049" y="534503"/>
            <a:ext cx="13792225" cy="11648084"/>
          </a:xfrm>
          <a:prstGeom prst="rect">
            <a:avLst/>
          </a:prstGeom>
          <a:solidFill>
            <a:srgbClr val="006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txBox="1"/>
          <p:nvPr/>
        </p:nvSpPr>
        <p:spPr>
          <a:xfrm>
            <a:off x="0" y="4083231"/>
            <a:ext cx="9801726" cy="6252866"/>
          </a:xfrm>
          <a:prstGeom prst="rect">
            <a:avLst/>
          </a:prstGeom>
          <a:noFill/>
          <a:ln>
            <a:noFill/>
          </a:ln>
        </p:spPr>
        <p:txBody>
          <a:bodyPr spcFirstLastPara="1" wrap="square" lIns="0" tIns="0" rIns="0" bIns="0" anchor="t" anchorCtr="0">
            <a:spAutoFit/>
          </a:bodyPr>
          <a:lstStyle/>
          <a:p>
            <a:pPr marL="0" marR="0" lvl="0" indent="0" algn="l" rtl="0">
              <a:lnSpc>
                <a:spcPct val="160025"/>
              </a:lnSpc>
              <a:spcBef>
                <a:spcPts val="0"/>
              </a:spcBef>
              <a:spcAft>
                <a:spcPts val="0"/>
              </a:spcAft>
              <a:buNone/>
            </a:pPr>
            <a:r>
              <a:rPr lang="en-US" sz="2399" b="0" i="0" u="none" strike="noStrike" cap="none" dirty="0">
                <a:solidFill>
                  <a:srgbClr val="FFFFFF"/>
                </a:solidFill>
                <a:latin typeface="Ubuntu"/>
                <a:ea typeface="Ubuntu"/>
                <a:cs typeface="Ubuntu"/>
                <a:sym typeface="Ubuntu"/>
              </a:rPr>
              <a:t>Join a movement of mindful giving and demonstrate your brand's commitment to advocating for people and places in the </a:t>
            </a:r>
          </a:p>
          <a:p>
            <a:pPr marL="0" marR="0" lvl="0" indent="0" algn="l" rtl="0">
              <a:lnSpc>
                <a:spcPct val="160025"/>
              </a:lnSpc>
              <a:spcBef>
                <a:spcPts val="0"/>
              </a:spcBef>
              <a:spcAft>
                <a:spcPts val="0"/>
              </a:spcAft>
              <a:buNone/>
            </a:pPr>
            <a:r>
              <a:rPr lang="en-US" sz="2399" b="0" i="0" u="none" strike="noStrike" cap="none" dirty="0">
                <a:solidFill>
                  <a:srgbClr val="FFFFFF"/>
                </a:solidFill>
                <a:latin typeface="Ubuntu"/>
                <a:ea typeface="Ubuntu"/>
                <a:cs typeface="Ubuntu"/>
                <a:sym typeface="Ubuntu"/>
              </a:rPr>
              <a:t>destinations you operate in and promote</a:t>
            </a:r>
            <a:r>
              <a:rPr lang="en-US" sz="2399" dirty="0">
                <a:solidFill>
                  <a:srgbClr val="FFFFFF"/>
                </a:solidFill>
                <a:latin typeface="Ubuntu"/>
                <a:ea typeface="Ubuntu"/>
                <a:cs typeface="Ubuntu"/>
                <a:sym typeface="Ubuntu"/>
              </a:rPr>
              <a:t> </a:t>
            </a:r>
            <a:r>
              <a:rPr lang="en-US" sz="2399" dirty="0">
                <a:solidFill>
                  <a:schemeClr val="tx1"/>
                </a:solidFill>
                <a:latin typeface="Ubuntu"/>
                <a:ea typeface="Ubuntu"/>
                <a:cs typeface="Ubuntu"/>
                <a:sym typeface="Ubuntu"/>
              </a:rPr>
              <a:t>BOTH THROUGH YOUR BRAND AND CLIENT’S IMPACT. </a:t>
            </a:r>
            <a:r>
              <a:rPr lang="en-US" sz="2399" b="0" i="0" u="none" strike="noStrike" cap="none" dirty="0">
                <a:solidFill>
                  <a:srgbClr val="FFFFFF"/>
                </a:solidFill>
                <a:latin typeface="Ubuntu"/>
                <a:ea typeface="Ubuntu"/>
                <a:cs typeface="Ubuntu"/>
                <a:sym typeface="Ubuntu"/>
              </a:rPr>
              <a:t>Raise awareness among your travelers for local organizations contributing to high-impact change.</a:t>
            </a:r>
          </a:p>
          <a:p>
            <a:pPr marL="0" marR="0" lvl="0" indent="0" algn="l" rtl="0">
              <a:lnSpc>
                <a:spcPct val="160025"/>
              </a:lnSpc>
              <a:spcBef>
                <a:spcPts val="0"/>
              </a:spcBef>
              <a:spcAft>
                <a:spcPts val="0"/>
              </a:spcAft>
              <a:buNone/>
            </a:pPr>
            <a:endParaRPr lang="en-US" sz="2399" dirty="0">
              <a:solidFill>
                <a:srgbClr val="FFFFFF"/>
              </a:solidFill>
              <a:latin typeface="Ubuntu"/>
              <a:sym typeface="Ubuntu"/>
            </a:endParaRPr>
          </a:p>
          <a:p>
            <a:pPr>
              <a:lnSpc>
                <a:spcPct val="160025"/>
              </a:lnSpc>
            </a:pPr>
            <a:r>
              <a:rPr lang="en-US" sz="2400" dirty="0">
                <a:solidFill>
                  <a:schemeClr val="bg1"/>
                </a:solidFill>
                <a:latin typeface="Ubuntu" panose="020B0504030602030204" pitchFamily="34" charset="0"/>
              </a:rPr>
              <a:t>We have an ethical obligation &amp; economic opportunity to support </a:t>
            </a:r>
          </a:p>
          <a:p>
            <a:pPr>
              <a:lnSpc>
                <a:spcPct val="160025"/>
              </a:lnSpc>
            </a:pPr>
            <a:r>
              <a:rPr lang="en-US" sz="2400" dirty="0">
                <a:solidFill>
                  <a:schemeClr val="bg1"/>
                </a:solidFill>
                <a:latin typeface="Ubuntu" panose="020B0504030602030204" pitchFamily="34" charset="0"/>
              </a:rPr>
              <a:t>climate justice in the places we operate.  We MUST  release this </a:t>
            </a:r>
          </a:p>
          <a:p>
            <a:pPr>
              <a:lnSpc>
                <a:spcPct val="160025"/>
              </a:lnSpc>
            </a:pPr>
            <a:r>
              <a:rPr lang="en-US" sz="2400" dirty="0">
                <a:solidFill>
                  <a:schemeClr val="bg1"/>
                </a:solidFill>
                <a:latin typeface="Ubuntu" panose="020B0504030602030204" pitchFamily="34" charset="0"/>
              </a:rPr>
              <a:t>outdated and lazy mentality that profitability and sustainability </a:t>
            </a:r>
          </a:p>
          <a:p>
            <a:pPr>
              <a:lnSpc>
                <a:spcPct val="160025"/>
              </a:lnSpc>
            </a:pPr>
            <a:r>
              <a:rPr lang="en-US" sz="2400" dirty="0">
                <a:solidFill>
                  <a:schemeClr val="bg1"/>
                </a:solidFill>
                <a:latin typeface="Ubuntu" panose="020B0504030602030204" pitchFamily="34" charset="0"/>
              </a:rPr>
              <a:t>compete and cannot complement each other. </a:t>
            </a:r>
          </a:p>
          <a:p>
            <a:pPr marL="0" marR="0" lvl="0" indent="0" algn="l" rtl="0">
              <a:lnSpc>
                <a:spcPct val="160025"/>
              </a:lnSpc>
              <a:spcBef>
                <a:spcPts val="0"/>
              </a:spcBef>
              <a:spcAft>
                <a:spcPts val="0"/>
              </a:spcAft>
              <a:buNone/>
            </a:pPr>
            <a:endParaRPr dirty="0"/>
          </a:p>
        </p:txBody>
      </p:sp>
      <p:sp>
        <p:nvSpPr>
          <p:cNvPr id="241" name="Google Shape;241;p17"/>
          <p:cNvSpPr txBox="1"/>
          <p:nvPr/>
        </p:nvSpPr>
        <p:spPr>
          <a:xfrm>
            <a:off x="545432" y="219084"/>
            <a:ext cx="7218947" cy="3293209"/>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US" sz="5000" b="1" i="0" u="none" strike="noStrike" cap="none" dirty="0">
                <a:solidFill>
                  <a:srgbClr val="FFFFFF"/>
                </a:solidFill>
                <a:latin typeface="Ubuntu"/>
                <a:ea typeface="Ubuntu"/>
                <a:cs typeface="Ubuntu"/>
                <a:sym typeface="Ubuntu"/>
              </a:rPr>
              <a:t>THE PARTNERSHIP OPPORTUNITY FOR TOURISM-BASED BUSINESSES:</a:t>
            </a:r>
            <a:endParaRPr dirty="0"/>
          </a:p>
        </p:txBody>
      </p:sp>
      <p:sp>
        <p:nvSpPr>
          <p:cNvPr id="242" name="Google Shape;242;p17"/>
          <p:cNvSpPr txBox="1"/>
          <p:nvPr/>
        </p:nvSpPr>
        <p:spPr>
          <a:xfrm>
            <a:off x="16555157" y="219084"/>
            <a:ext cx="1408287" cy="1038308"/>
          </a:xfrm>
          <a:prstGeom prst="rect">
            <a:avLst/>
          </a:prstGeom>
          <a:noFill/>
          <a:ln>
            <a:noFill/>
          </a:ln>
        </p:spPr>
        <p:txBody>
          <a:bodyPr spcFirstLastPara="1" wrap="square" lIns="0" tIns="0" rIns="0" bIns="0" anchor="t" anchorCtr="0">
            <a:spAutoFit/>
          </a:bodyPr>
          <a:lstStyle/>
          <a:p>
            <a:pPr marL="0" marR="0" lvl="0" indent="0" algn="ctr" rtl="0">
              <a:lnSpc>
                <a:spcPct val="4663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8"/>
          <p:cNvSpPr/>
          <p:nvPr/>
        </p:nvSpPr>
        <p:spPr>
          <a:xfrm>
            <a:off x="0" y="0"/>
            <a:ext cx="7782505" cy="10287000"/>
          </a:xfrm>
          <a:custGeom>
            <a:avLst/>
            <a:gdLst/>
            <a:ahLst/>
            <a:cxnLst/>
            <a:rect l="l" t="t" r="r" b="b"/>
            <a:pathLst>
              <a:path w="7782505" h="10287000" extrusionOk="0">
                <a:moveTo>
                  <a:pt x="0" y="0"/>
                </a:moveTo>
                <a:lnTo>
                  <a:pt x="7782505" y="0"/>
                </a:lnTo>
                <a:lnTo>
                  <a:pt x="7782505" y="10287000"/>
                </a:lnTo>
                <a:lnTo>
                  <a:pt x="0" y="10287000"/>
                </a:lnTo>
                <a:lnTo>
                  <a:pt x="0" y="0"/>
                </a:lnTo>
                <a:close/>
              </a:path>
            </a:pathLst>
          </a:custGeom>
          <a:blipFill rotWithShape="1">
            <a:blip r:embed="rId3">
              <a:alphaModFix/>
            </a:blip>
            <a:stretch>
              <a:fillRect l="-20820" r="-77568"/>
            </a:stretch>
          </a:blipFill>
          <a:ln>
            <a:noFill/>
          </a:ln>
        </p:spPr>
        <p:txBody>
          <a:bodyPr/>
          <a:lstStyle/>
          <a:p>
            <a:endParaRPr lang="en-US"/>
          </a:p>
        </p:txBody>
      </p:sp>
      <p:grpSp>
        <p:nvGrpSpPr>
          <p:cNvPr id="248" name="Google Shape;248;p18"/>
          <p:cNvGrpSpPr/>
          <p:nvPr/>
        </p:nvGrpSpPr>
        <p:grpSpPr>
          <a:xfrm>
            <a:off x="7782505" y="2422867"/>
            <a:ext cx="12382681" cy="3749333"/>
            <a:chOff x="0" y="-38100"/>
            <a:chExt cx="3261282" cy="987479"/>
          </a:xfrm>
        </p:grpSpPr>
        <p:sp>
          <p:nvSpPr>
            <p:cNvPr id="249" name="Google Shape;249;p18"/>
            <p:cNvSpPr/>
            <p:nvPr/>
          </p:nvSpPr>
          <p:spPr>
            <a:xfrm>
              <a:off x="0" y="0"/>
              <a:ext cx="3261282" cy="949379"/>
            </a:xfrm>
            <a:custGeom>
              <a:avLst/>
              <a:gdLst/>
              <a:ahLst/>
              <a:cxnLst/>
              <a:rect l="l" t="t" r="r" b="b"/>
              <a:pathLst>
                <a:path w="3261282" h="949379" extrusionOk="0">
                  <a:moveTo>
                    <a:pt x="0" y="0"/>
                  </a:moveTo>
                  <a:lnTo>
                    <a:pt x="3261282" y="0"/>
                  </a:lnTo>
                  <a:lnTo>
                    <a:pt x="3261282" y="949379"/>
                  </a:lnTo>
                  <a:lnTo>
                    <a:pt x="0" y="949379"/>
                  </a:lnTo>
                  <a:close/>
                </a:path>
              </a:pathLst>
            </a:custGeom>
            <a:solidFill>
              <a:srgbClr val="87BF41"/>
            </a:solidFill>
            <a:ln>
              <a:noFill/>
            </a:ln>
          </p:spPr>
          <p:txBody>
            <a:bodyPr/>
            <a:lstStyle/>
            <a:p>
              <a:endParaRPr lang="en-US"/>
            </a:p>
          </p:txBody>
        </p:sp>
        <p:sp>
          <p:nvSpPr>
            <p:cNvPr id="250" name="Google Shape;250;p18"/>
            <p:cNvSpPr txBox="1"/>
            <p:nvPr/>
          </p:nvSpPr>
          <p:spPr>
            <a:xfrm>
              <a:off x="0" y="-38100"/>
              <a:ext cx="3261282" cy="987479"/>
            </a:xfrm>
            <a:prstGeom prst="rect">
              <a:avLst/>
            </a:prstGeom>
            <a:noFill/>
            <a:ln>
              <a:noFill/>
            </a:ln>
          </p:spPr>
          <p:txBody>
            <a:bodyPr spcFirstLastPara="1" wrap="square" lIns="50800" tIns="50800" rIns="50800" bIns="5080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1" name="Google Shape;251;p18"/>
          <p:cNvSpPr txBox="1"/>
          <p:nvPr/>
        </p:nvSpPr>
        <p:spPr>
          <a:xfrm>
            <a:off x="8312737" y="517748"/>
            <a:ext cx="8017497" cy="1640205"/>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US" sz="3000" b="1" i="0" u="none" strike="noStrike" cap="none" dirty="0">
                <a:solidFill>
                  <a:srgbClr val="006939"/>
                </a:solidFill>
                <a:latin typeface="Ubuntu"/>
                <a:ea typeface="Ubuntu"/>
                <a:cs typeface="Ubuntu"/>
                <a:sym typeface="Ubuntu"/>
              </a:rPr>
              <a:t>Are you currently providing tangible and transparent support to local organisations by integrating financial donations from your clients in your itineraries?</a:t>
            </a:r>
            <a:endParaRPr dirty="0"/>
          </a:p>
        </p:txBody>
      </p:sp>
      <p:grpSp>
        <p:nvGrpSpPr>
          <p:cNvPr id="252" name="Google Shape;252;p18"/>
          <p:cNvGrpSpPr/>
          <p:nvPr/>
        </p:nvGrpSpPr>
        <p:grpSpPr>
          <a:xfrm>
            <a:off x="7782505" y="6027539"/>
            <a:ext cx="12382681" cy="4637888"/>
            <a:chOff x="0" y="-38100"/>
            <a:chExt cx="3261282" cy="1221501"/>
          </a:xfrm>
        </p:grpSpPr>
        <p:sp>
          <p:nvSpPr>
            <p:cNvPr id="253" name="Google Shape;253;p18"/>
            <p:cNvSpPr/>
            <p:nvPr/>
          </p:nvSpPr>
          <p:spPr>
            <a:xfrm>
              <a:off x="0" y="0"/>
              <a:ext cx="3261282" cy="1183401"/>
            </a:xfrm>
            <a:custGeom>
              <a:avLst/>
              <a:gdLst/>
              <a:ahLst/>
              <a:cxnLst/>
              <a:rect l="l" t="t" r="r" b="b"/>
              <a:pathLst>
                <a:path w="3261282" h="1183401" extrusionOk="0">
                  <a:moveTo>
                    <a:pt x="0" y="0"/>
                  </a:moveTo>
                  <a:lnTo>
                    <a:pt x="3261282" y="0"/>
                  </a:lnTo>
                  <a:lnTo>
                    <a:pt x="3261282" y="1183401"/>
                  </a:lnTo>
                  <a:lnTo>
                    <a:pt x="0" y="1183401"/>
                  </a:lnTo>
                  <a:close/>
                </a:path>
              </a:pathLst>
            </a:custGeom>
            <a:solidFill>
              <a:srgbClr val="006939"/>
            </a:solidFill>
            <a:ln>
              <a:noFill/>
            </a:ln>
          </p:spPr>
          <p:txBody>
            <a:bodyPr/>
            <a:lstStyle/>
            <a:p>
              <a:endParaRPr lang="en-US"/>
            </a:p>
          </p:txBody>
        </p:sp>
        <p:sp>
          <p:nvSpPr>
            <p:cNvPr id="254" name="Google Shape;254;p18"/>
            <p:cNvSpPr txBox="1"/>
            <p:nvPr/>
          </p:nvSpPr>
          <p:spPr>
            <a:xfrm>
              <a:off x="0" y="-38100"/>
              <a:ext cx="3261282" cy="1221501"/>
            </a:xfrm>
            <a:prstGeom prst="rect">
              <a:avLst/>
            </a:prstGeom>
            <a:noFill/>
            <a:ln>
              <a:noFill/>
            </a:ln>
          </p:spPr>
          <p:txBody>
            <a:bodyPr spcFirstLastPara="1" wrap="square" lIns="50800" tIns="50800" rIns="50800" bIns="50800" anchor="ctr" anchorCtr="0">
              <a:noAutofit/>
            </a:bodyPr>
            <a:lstStyle/>
            <a:p>
              <a:pPr marL="0" marR="0" lvl="0" indent="0" algn="ctr" rtl="0">
                <a:lnSpc>
                  <a:spcPct val="14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5" name="Google Shape;255;p18"/>
          <p:cNvSpPr txBox="1"/>
          <p:nvPr/>
        </p:nvSpPr>
        <p:spPr>
          <a:xfrm>
            <a:off x="8312737" y="3183890"/>
            <a:ext cx="9576749" cy="2988310"/>
          </a:xfrm>
          <a:prstGeom prst="rect">
            <a:avLst/>
          </a:prstGeom>
          <a:noFill/>
          <a:ln>
            <a:noFill/>
          </a:ln>
        </p:spPr>
        <p:txBody>
          <a:bodyPr spcFirstLastPara="1" wrap="square" lIns="0" tIns="0" rIns="0" bIns="0" anchor="t" anchorCtr="0">
            <a:spAutoFit/>
          </a:bodyPr>
          <a:lstStyle/>
          <a:p>
            <a:pPr marL="0" marR="0" lvl="0" indent="0" algn="l" rtl="0">
              <a:lnSpc>
                <a:spcPct val="155025"/>
              </a:lnSpc>
              <a:spcBef>
                <a:spcPts val="0"/>
              </a:spcBef>
              <a:spcAft>
                <a:spcPts val="0"/>
              </a:spcAft>
              <a:buNone/>
            </a:pPr>
            <a:r>
              <a:rPr lang="en-US" sz="2199" b="1" i="0" u="none" strike="noStrike" cap="none" dirty="0">
                <a:solidFill>
                  <a:srgbClr val="FEFFFE"/>
                </a:solidFill>
                <a:latin typeface="Ubuntu"/>
                <a:ea typeface="Ubuntu"/>
                <a:cs typeface="Ubuntu"/>
                <a:sym typeface="Ubuntu"/>
              </a:rPr>
              <a:t>YES:</a:t>
            </a:r>
            <a:endParaRPr dirty="0"/>
          </a:p>
          <a:p>
            <a:pPr marL="0" marR="0" lvl="0" indent="0" algn="l" rtl="0">
              <a:lnSpc>
                <a:spcPct val="155025"/>
              </a:lnSpc>
              <a:spcBef>
                <a:spcPts val="0"/>
              </a:spcBef>
              <a:spcAft>
                <a:spcPts val="0"/>
              </a:spcAft>
              <a:buNone/>
            </a:pPr>
            <a:r>
              <a:rPr lang="en-US" sz="2199" b="0" i="0" u="none" strike="noStrike" cap="none" dirty="0">
                <a:solidFill>
                  <a:srgbClr val="FEFFFE"/>
                </a:solidFill>
                <a:latin typeface="Ubuntu"/>
                <a:ea typeface="Ubuntu"/>
                <a:cs typeface="Ubuntu"/>
                <a:sym typeface="Ubuntu"/>
              </a:rPr>
              <a:t>Encourage or nominate local not-for-profit projects or organizations </a:t>
            </a:r>
            <a:endParaRPr dirty="0"/>
          </a:p>
          <a:p>
            <a:pPr marL="0" marR="0" lvl="0" indent="0" algn="l" rtl="0">
              <a:lnSpc>
                <a:spcPct val="155025"/>
              </a:lnSpc>
              <a:spcBef>
                <a:spcPts val="0"/>
              </a:spcBef>
              <a:spcAft>
                <a:spcPts val="0"/>
              </a:spcAft>
              <a:buNone/>
            </a:pPr>
            <a:r>
              <a:rPr lang="en-US" sz="2199" b="0" i="0" u="none" strike="noStrike" cap="none" dirty="0">
                <a:solidFill>
                  <a:srgbClr val="FEFFFE"/>
                </a:solidFill>
                <a:latin typeface="Ubuntu"/>
                <a:ea typeface="Ubuntu"/>
                <a:cs typeface="Ubuntu"/>
                <a:sym typeface="Ubuntu"/>
              </a:rPr>
              <a:t>to apply for membership, helping them gain exposure and expand relationships within the industry. This will aid in raising funds and awareness for their causes through industry partners and travelers.</a:t>
            </a:r>
            <a:endParaRPr dirty="0"/>
          </a:p>
          <a:p>
            <a:pPr marL="0" marR="0" lvl="0" indent="0" algn="l" rtl="0">
              <a:lnSpc>
                <a:spcPct val="155025"/>
              </a:lnSpc>
              <a:spcBef>
                <a:spcPts val="0"/>
              </a:spcBef>
              <a:spcAft>
                <a:spcPts val="0"/>
              </a:spcAft>
              <a:buNone/>
            </a:pPr>
            <a:endParaRPr sz="2199" b="0" i="0" u="none" strike="noStrike" cap="none" dirty="0">
              <a:solidFill>
                <a:srgbClr val="FEFFFE"/>
              </a:solidFill>
              <a:latin typeface="Ubuntu"/>
              <a:ea typeface="Ubuntu"/>
              <a:cs typeface="Ubuntu"/>
              <a:sym typeface="Ubuntu"/>
            </a:endParaRPr>
          </a:p>
          <a:p>
            <a:pPr marL="0" marR="0" lvl="0" indent="0" algn="l" rtl="0">
              <a:lnSpc>
                <a:spcPct val="155025"/>
              </a:lnSpc>
              <a:spcBef>
                <a:spcPts val="0"/>
              </a:spcBef>
              <a:spcAft>
                <a:spcPts val="0"/>
              </a:spcAft>
              <a:buNone/>
            </a:pPr>
            <a:endParaRPr sz="2199" b="0" i="0" u="none" strike="noStrike" cap="none" dirty="0">
              <a:solidFill>
                <a:srgbClr val="FEFFFE"/>
              </a:solidFill>
              <a:latin typeface="Ubuntu"/>
              <a:ea typeface="Ubuntu"/>
              <a:cs typeface="Ubuntu"/>
              <a:sym typeface="Ubuntu"/>
            </a:endParaRPr>
          </a:p>
        </p:txBody>
      </p:sp>
      <p:sp>
        <p:nvSpPr>
          <p:cNvPr id="256" name="Google Shape;256;p18"/>
          <p:cNvSpPr txBox="1"/>
          <p:nvPr/>
        </p:nvSpPr>
        <p:spPr>
          <a:xfrm>
            <a:off x="8312737" y="6316861"/>
            <a:ext cx="9576749" cy="3790268"/>
          </a:xfrm>
          <a:prstGeom prst="rect">
            <a:avLst/>
          </a:prstGeom>
          <a:noFill/>
          <a:ln>
            <a:noFill/>
          </a:ln>
        </p:spPr>
        <p:txBody>
          <a:bodyPr spcFirstLastPara="1" wrap="square" lIns="0" tIns="0" rIns="0" bIns="0" anchor="t" anchorCtr="0">
            <a:spAutoFit/>
          </a:bodyPr>
          <a:lstStyle/>
          <a:p>
            <a:pPr marL="0" marR="0" lvl="0" indent="0" algn="l" rtl="0">
              <a:lnSpc>
                <a:spcPct val="140018"/>
              </a:lnSpc>
              <a:spcBef>
                <a:spcPts val="0"/>
              </a:spcBef>
              <a:spcAft>
                <a:spcPts val="0"/>
              </a:spcAft>
              <a:buNone/>
            </a:pPr>
            <a:r>
              <a:rPr lang="en-US" sz="2199" b="1" i="0" u="none" strike="noStrike" cap="none" dirty="0">
                <a:solidFill>
                  <a:srgbClr val="FFFFFF"/>
                </a:solidFill>
                <a:latin typeface="Ubuntu"/>
                <a:ea typeface="Ubuntu"/>
                <a:cs typeface="Ubuntu"/>
                <a:sym typeface="Ubuntu"/>
              </a:rPr>
              <a:t>NO:</a:t>
            </a:r>
            <a:endParaRPr dirty="0"/>
          </a:p>
          <a:p>
            <a:pPr marL="0" marR="0" lvl="0" indent="0" algn="l" rtl="0">
              <a:lnSpc>
                <a:spcPct val="140018"/>
              </a:lnSpc>
              <a:spcBef>
                <a:spcPts val="0"/>
              </a:spcBef>
              <a:spcAft>
                <a:spcPts val="0"/>
              </a:spcAft>
              <a:buNone/>
            </a:pPr>
            <a:r>
              <a:rPr lang="en-US" sz="2199" b="0" i="0" u="none" strike="noStrike" cap="none" dirty="0">
                <a:solidFill>
                  <a:srgbClr val="FFFFFF"/>
                </a:solidFill>
                <a:latin typeface="Ubuntu"/>
                <a:ea typeface="Ubuntu"/>
                <a:cs typeface="Ubuntu"/>
                <a:sym typeface="Ubuntu"/>
              </a:rPr>
              <a:t>Promote meaningful travel and high-impact journeys, through the financial support by support these high impact, vetted organizations within the network locally in each destination your clients are traveling to.</a:t>
            </a:r>
          </a:p>
          <a:p>
            <a:pPr marL="0" marR="0" lvl="0" indent="0" algn="l" rtl="0">
              <a:lnSpc>
                <a:spcPct val="140018"/>
              </a:lnSpc>
              <a:spcBef>
                <a:spcPts val="0"/>
              </a:spcBef>
              <a:spcAft>
                <a:spcPts val="0"/>
              </a:spcAft>
              <a:buNone/>
            </a:pPr>
            <a:r>
              <a:rPr lang="en-US" sz="2199" b="0" i="0" u="none" strike="noStrike" cap="none" dirty="0">
                <a:solidFill>
                  <a:srgbClr val="FFFFFF"/>
                </a:solidFill>
                <a:latin typeface="Ubuntu"/>
                <a:ea typeface="Ubuntu"/>
                <a:cs typeface="Ubuntu"/>
                <a:sym typeface="Ubuntu"/>
              </a:rPr>
              <a:t>  </a:t>
            </a:r>
            <a:endParaRPr dirty="0"/>
          </a:p>
          <a:p>
            <a:pPr marL="0" marR="0" lvl="0" indent="0" algn="l" rtl="0">
              <a:lnSpc>
                <a:spcPct val="140018"/>
              </a:lnSpc>
              <a:spcBef>
                <a:spcPts val="0"/>
              </a:spcBef>
              <a:spcAft>
                <a:spcPts val="0"/>
              </a:spcAft>
              <a:buNone/>
            </a:pPr>
            <a:r>
              <a:rPr lang="en-US" sz="2199" b="0" i="0" u="none" strike="noStrike" cap="none" dirty="0">
                <a:solidFill>
                  <a:srgbClr val="FFFFFF"/>
                </a:solidFill>
                <a:latin typeface="Ubuntu"/>
                <a:ea typeface="Ubuntu"/>
                <a:cs typeface="Ubuntu"/>
                <a:sym typeface="Ubuntu"/>
              </a:rPr>
              <a:t>By including a line-item donation to a cause of your client’s interest and choosing, your brand will be recognized as an authentic champion for local non-profits, enabling them to continue their vital work.</a:t>
            </a:r>
            <a:endParaRPr dirty="0"/>
          </a:p>
        </p:txBody>
      </p:sp>
      <p:sp>
        <p:nvSpPr>
          <p:cNvPr id="257" name="Google Shape;257;p18"/>
          <p:cNvSpPr txBox="1"/>
          <p:nvPr/>
        </p:nvSpPr>
        <p:spPr>
          <a:xfrm>
            <a:off x="16560893" y="149272"/>
            <a:ext cx="1396815" cy="1038308"/>
          </a:xfrm>
          <a:prstGeom prst="rect">
            <a:avLst/>
          </a:prstGeom>
          <a:noFill/>
          <a:ln>
            <a:noFill/>
          </a:ln>
        </p:spPr>
        <p:txBody>
          <a:bodyPr spcFirstLastPara="1" wrap="square" lIns="0" tIns="0" rIns="0" bIns="0" anchor="t" anchorCtr="0">
            <a:spAutoFit/>
          </a:bodyPr>
          <a:lstStyle/>
          <a:p>
            <a:pPr marL="0" marR="0" lvl="0" indent="0" algn="ctr" rtl="0">
              <a:lnSpc>
                <a:spcPct val="4663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p:nvPr/>
        </p:nvSpPr>
        <p:spPr>
          <a:xfrm>
            <a:off x="8296191" y="257814"/>
            <a:ext cx="9991809" cy="1218347"/>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US" sz="7399" b="1" dirty="0">
                <a:solidFill>
                  <a:srgbClr val="006939"/>
                </a:solidFill>
                <a:latin typeface="Ubuntu"/>
                <a:sym typeface="Ubuntu"/>
              </a:rPr>
              <a:t>CONTRIBUTIONS</a:t>
            </a:r>
            <a:endParaRPr dirty="0"/>
          </a:p>
        </p:txBody>
      </p:sp>
      <p:sp>
        <p:nvSpPr>
          <p:cNvPr id="104" name="Google Shape;104;p15"/>
          <p:cNvSpPr txBox="1"/>
          <p:nvPr/>
        </p:nvSpPr>
        <p:spPr>
          <a:xfrm>
            <a:off x="8474927" y="1476161"/>
            <a:ext cx="9162283" cy="9805761"/>
          </a:xfrm>
          <a:prstGeom prst="rect">
            <a:avLst/>
          </a:prstGeom>
          <a:noFill/>
          <a:ln>
            <a:noFill/>
          </a:ln>
        </p:spPr>
        <p:txBody>
          <a:bodyPr spcFirstLastPara="1" wrap="square" lIns="0" tIns="0" rIns="0" bIns="0" anchor="t" anchorCtr="0">
            <a:spAutoFit/>
          </a:bodyPr>
          <a:lstStyle/>
          <a:p>
            <a:pPr marL="0" marR="0" lvl="0" indent="0" algn="l" rtl="0">
              <a:lnSpc>
                <a:spcPct val="166027"/>
              </a:lnSpc>
              <a:spcBef>
                <a:spcPts val="0"/>
              </a:spcBef>
              <a:spcAft>
                <a:spcPts val="0"/>
              </a:spcAft>
              <a:buNone/>
            </a:pPr>
            <a:r>
              <a:rPr lang="en-US" sz="2399" b="1" dirty="0">
                <a:latin typeface="Ubuntu"/>
                <a:sym typeface="Ubuntu"/>
              </a:rPr>
              <a:t>WHEN? </a:t>
            </a:r>
            <a:r>
              <a:rPr lang="en-US" sz="2399" dirty="0">
                <a:latin typeface="Ubuntu"/>
                <a:sym typeface="Ubuntu"/>
              </a:rPr>
              <a:t>Include automatic charitable contributions in your itineraries  to a project / organization in the destination your client is visiting.  </a:t>
            </a:r>
          </a:p>
          <a:p>
            <a:pPr marL="0" marR="0" lvl="0" indent="0" algn="l" rtl="0">
              <a:lnSpc>
                <a:spcPct val="166027"/>
              </a:lnSpc>
              <a:spcBef>
                <a:spcPts val="0"/>
              </a:spcBef>
              <a:spcAft>
                <a:spcPts val="0"/>
              </a:spcAft>
              <a:buNone/>
            </a:pPr>
            <a:r>
              <a:rPr lang="en-US" sz="2399" b="1" dirty="0">
                <a:latin typeface="Ubuntu"/>
                <a:sym typeface="Ubuntu"/>
              </a:rPr>
              <a:t>HOW? </a:t>
            </a:r>
            <a:r>
              <a:rPr lang="en-US" sz="2399" dirty="0">
                <a:latin typeface="Ubuntu"/>
                <a:sym typeface="Ubuntu"/>
              </a:rPr>
              <a:t>Per Pax,  % of Trip, Flat Amount, - Travel Company Decides</a:t>
            </a:r>
          </a:p>
          <a:p>
            <a:pPr marL="0" marR="0" lvl="0" indent="0" algn="l" rtl="0">
              <a:lnSpc>
                <a:spcPct val="166027"/>
              </a:lnSpc>
              <a:spcBef>
                <a:spcPts val="0"/>
              </a:spcBef>
              <a:spcAft>
                <a:spcPts val="0"/>
              </a:spcAft>
              <a:buNone/>
            </a:pPr>
            <a:r>
              <a:rPr lang="en-US" sz="2399" b="1" dirty="0">
                <a:latin typeface="Ubuntu"/>
                <a:sym typeface="Ubuntu"/>
              </a:rPr>
              <a:t>WHO?  </a:t>
            </a:r>
            <a:r>
              <a:rPr lang="en-US" sz="2399" b="1" i="1" u="sng" dirty="0">
                <a:solidFill>
                  <a:srgbClr val="FFC000"/>
                </a:solidFill>
                <a:latin typeface="Ubuntu"/>
                <a:sym typeface="Ubuntu"/>
              </a:rPr>
              <a:t>Consumer Choice  </a:t>
            </a:r>
            <a:r>
              <a:rPr lang="en-US" sz="2399" dirty="0">
                <a:latin typeface="Ubuntu"/>
                <a:sym typeface="Ubuntu"/>
              </a:rPr>
              <a:t>Let your client decide which org the money is allocated to, based on their interests, Education? Conservation? Climate Action?</a:t>
            </a:r>
          </a:p>
          <a:p>
            <a:pPr marL="0" marR="0" lvl="0" indent="0" algn="l" rtl="0">
              <a:lnSpc>
                <a:spcPct val="166027"/>
              </a:lnSpc>
              <a:spcBef>
                <a:spcPts val="0"/>
              </a:spcBef>
              <a:spcAft>
                <a:spcPts val="0"/>
              </a:spcAft>
              <a:buNone/>
            </a:pPr>
            <a:r>
              <a:rPr lang="en-US" sz="2399" b="1" dirty="0">
                <a:latin typeface="Ubuntu"/>
                <a:sym typeface="Ubuntu"/>
              </a:rPr>
              <a:t>WHY? </a:t>
            </a:r>
            <a:r>
              <a:rPr lang="en-US" sz="2399" dirty="0">
                <a:latin typeface="Ubuntu"/>
                <a:sym typeface="Ubuntu"/>
              </a:rPr>
              <a:t>Your actual travel brand makes the donation, get the receipt from local org, invite them to match if they feel inspired. </a:t>
            </a:r>
          </a:p>
          <a:p>
            <a:pPr marL="0" marR="0" lvl="0" indent="0" algn="l" rtl="0">
              <a:lnSpc>
                <a:spcPct val="166027"/>
              </a:lnSpc>
              <a:spcBef>
                <a:spcPts val="0"/>
              </a:spcBef>
              <a:spcAft>
                <a:spcPts val="0"/>
              </a:spcAft>
              <a:buNone/>
            </a:pPr>
            <a:r>
              <a:rPr lang="en-US" sz="2399" dirty="0">
                <a:latin typeface="Ubuntu"/>
                <a:sym typeface="Ubuntu"/>
              </a:rPr>
              <a:t>Annual transparent impact reporting you have raised XX amount among XX orgs and your clients matched…</a:t>
            </a:r>
          </a:p>
          <a:p>
            <a:pPr marL="0" marR="0" lvl="0" indent="0" algn="l" rtl="0">
              <a:lnSpc>
                <a:spcPct val="166027"/>
              </a:lnSpc>
              <a:spcBef>
                <a:spcPts val="0"/>
              </a:spcBef>
              <a:spcAft>
                <a:spcPts val="0"/>
              </a:spcAft>
              <a:buNone/>
            </a:pPr>
            <a:endParaRPr lang="en-US" sz="2399" dirty="0">
              <a:latin typeface="Ubuntu"/>
              <a:sym typeface="Ubuntu"/>
            </a:endParaRPr>
          </a:p>
          <a:p>
            <a:pPr marL="0" marR="0" lvl="0" indent="0" algn="l" rtl="0">
              <a:lnSpc>
                <a:spcPct val="166027"/>
              </a:lnSpc>
              <a:spcBef>
                <a:spcPts val="0"/>
              </a:spcBef>
              <a:spcAft>
                <a:spcPts val="0"/>
              </a:spcAft>
              <a:buNone/>
            </a:pPr>
            <a:r>
              <a:rPr lang="en-US" sz="2399" dirty="0">
                <a:latin typeface="Ubuntu"/>
                <a:sym typeface="Ubuntu"/>
              </a:rPr>
              <a:t>Corporate Philanthropic Partnerships</a:t>
            </a:r>
          </a:p>
          <a:p>
            <a:pPr marL="0" marR="0" lvl="0" indent="0" algn="l" rtl="0">
              <a:lnSpc>
                <a:spcPct val="166027"/>
              </a:lnSpc>
              <a:spcBef>
                <a:spcPts val="0"/>
              </a:spcBef>
              <a:spcAft>
                <a:spcPts val="0"/>
              </a:spcAft>
              <a:buNone/>
            </a:pPr>
            <a:r>
              <a:rPr lang="en-US" sz="1800" dirty="0">
                <a:latin typeface="Ubuntu"/>
                <a:sym typeface="Ubuntu"/>
              </a:rPr>
              <a:t>Industry examples: New Frontiers, Mahlatini, Go2Arica, Giltedge</a:t>
            </a:r>
          </a:p>
          <a:p>
            <a:pPr marL="0" marR="0" lvl="0" indent="0" algn="l" rtl="0">
              <a:lnSpc>
                <a:spcPct val="166027"/>
              </a:lnSpc>
              <a:spcBef>
                <a:spcPts val="0"/>
              </a:spcBef>
              <a:spcAft>
                <a:spcPts val="0"/>
              </a:spcAft>
              <a:buNone/>
            </a:pPr>
            <a:endParaRPr lang="en-US" sz="2399" dirty="0">
              <a:latin typeface="Ubuntu"/>
              <a:sym typeface="Ubuntu"/>
            </a:endParaRPr>
          </a:p>
          <a:p>
            <a:pPr marL="0" marR="0" lvl="0" indent="0" algn="l" rtl="0">
              <a:lnSpc>
                <a:spcPct val="166027"/>
              </a:lnSpc>
              <a:spcBef>
                <a:spcPts val="0"/>
              </a:spcBef>
              <a:spcAft>
                <a:spcPts val="0"/>
              </a:spcAft>
              <a:buNone/>
            </a:pPr>
            <a:endParaRPr lang="en-US" sz="2399" dirty="0">
              <a:latin typeface="Ubuntu"/>
              <a:sym typeface="Ubuntu"/>
            </a:endParaRPr>
          </a:p>
        </p:txBody>
      </p:sp>
      <p:sp>
        <p:nvSpPr>
          <p:cNvPr id="105" name="Google Shape;105;p15"/>
          <p:cNvSpPr/>
          <p:nvPr/>
        </p:nvSpPr>
        <p:spPr>
          <a:xfrm>
            <a:off x="0" y="0"/>
            <a:ext cx="7782505" cy="10287000"/>
          </a:xfrm>
          <a:custGeom>
            <a:avLst/>
            <a:gdLst/>
            <a:ahLst/>
            <a:cxnLst/>
            <a:rect l="l" t="t" r="r" b="b"/>
            <a:pathLst>
              <a:path w="7782505" h="10287000" extrusionOk="0">
                <a:moveTo>
                  <a:pt x="0" y="0"/>
                </a:moveTo>
                <a:lnTo>
                  <a:pt x="7782505" y="0"/>
                </a:lnTo>
                <a:lnTo>
                  <a:pt x="7782505" y="10287000"/>
                </a:lnTo>
                <a:lnTo>
                  <a:pt x="0" y="10287000"/>
                </a:lnTo>
                <a:lnTo>
                  <a:pt x="0" y="0"/>
                </a:lnTo>
                <a:close/>
              </a:path>
            </a:pathLst>
          </a:custGeom>
          <a:blipFill dpi="0" rotWithShape="1">
            <a:blip r:embed="rId3"/>
            <a:srcRect/>
            <a:stretch>
              <a:fillRect l="-17000" r="-81000"/>
            </a:stretch>
          </a:blipFill>
          <a:ln>
            <a:noFill/>
          </a:ln>
        </p:spPr>
        <p:txBody>
          <a:bodyPr/>
          <a:lstStyle/>
          <a:p>
            <a:endParaRPr lang="en-US"/>
          </a:p>
        </p:txBody>
      </p:sp>
      <p:sp>
        <p:nvSpPr>
          <p:cNvPr id="106" name="Google Shape;106;p15"/>
          <p:cNvSpPr txBox="1"/>
          <p:nvPr/>
        </p:nvSpPr>
        <p:spPr>
          <a:xfrm>
            <a:off x="16555157" y="257813"/>
            <a:ext cx="1408287" cy="1038308"/>
          </a:xfrm>
          <a:prstGeom prst="rect">
            <a:avLst/>
          </a:prstGeom>
          <a:noFill/>
          <a:ln>
            <a:noFill/>
          </a:ln>
        </p:spPr>
        <p:txBody>
          <a:bodyPr spcFirstLastPara="1" wrap="square" lIns="0" tIns="0" rIns="0" bIns="0" anchor="t" anchorCtr="0">
            <a:spAutoFit/>
          </a:bodyPr>
          <a:lstStyle/>
          <a:p>
            <a:pPr marL="0" marR="0" lvl="0" indent="0" algn="ctr" rtl="0">
              <a:lnSpc>
                <a:spcPct val="4663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074505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1098</Words>
  <Application>Microsoft Macintosh PowerPoint</Application>
  <PresentationFormat>Custom</PresentationFormat>
  <Paragraphs>104</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Barlow</vt:lpstr>
      <vt:lpstr>Arial</vt:lpstr>
      <vt:lpstr>Barlow Medium</vt:lpstr>
      <vt:lpstr>Ubuntu</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Melissa Foley</cp:lastModifiedBy>
  <cp:revision>14</cp:revision>
  <dcterms:modified xsi:type="dcterms:W3CDTF">2024-08-20T13:57:00Z</dcterms:modified>
</cp:coreProperties>
</file>